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0" r:id="rId2"/>
    <p:sldId id="287" r:id="rId3"/>
  </p:sldIdLst>
  <p:sldSz cx="9144000" cy="6858000" type="screen4x3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8041" autoAdjust="0"/>
  </p:normalViewPr>
  <p:slideViewPr>
    <p:cSldViewPr>
      <p:cViewPr>
        <p:scale>
          <a:sx n="109" d="100"/>
          <a:sy n="109" d="100"/>
        </p:scale>
        <p:origin x="-188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6603" tIns="48302" rIns="96603" bIns="4830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1015"/>
          </a:xfrm>
          <a:prstGeom prst="rect">
            <a:avLst/>
          </a:prstGeom>
        </p:spPr>
        <p:txBody>
          <a:bodyPr vert="horz" lIns="96603" tIns="48302" rIns="96603" bIns="48302" rtlCol="0"/>
          <a:lstStyle>
            <a:lvl1pPr algn="r">
              <a:defRPr sz="1300"/>
            </a:lvl1pPr>
          </a:lstStyle>
          <a:p>
            <a:fld id="{98F384AD-498C-41FF-ADAF-2E02C416F913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3" tIns="48302" rIns="96603" bIns="4830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6603" tIns="48302" rIns="96603" bIns="4830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6603" tIns="48302" rIns="96603" bIns="4830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1" cy="501015"/>
          </a:xfrm>
          <a:prstGeom prst="rect">
            <a:avLst/>
          </a:prstGeom>
        </p:spPr>
        <p:txBody>
          <a:bodyPr vert="horz" lIns="96603" tIns="48302" rIns="96603" bIns="48302" rtlCol="0" anchor="b"/>
          <a:lstStyle>
            <a:lvl1pPr algn="r">
              <a:defRPr sz="1300"/>
            </a:lvl1pPr>
          </a:lstStyle>
          <a:p>
            <a:fld id="{D97B6A6E-B74D-40EA-A8B8-1A598E5EF8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69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0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36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57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5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43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920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5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69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25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31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2C644-E517-4560-98EF-B45911B5C722}" type="datetimeFigureOut">
              <a:rPr kumimoji="1" lang="ja-JP" altLang="en-US" smtClean="0"/>
              <a:pPr/>
              <a:t>3/15/16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12D2-90B7-4913-AAB4-172E562C5C4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16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87139" y="220578"/>
            <a:ext cx="81453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</a:t>
            </a:r>
            <a:r>
              <a:rPr lang="ja-JP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1</a:t>
            </a:r>
            <a:r>
              <a:rPr lang="en-US" altLang="ja-JP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Demographic </a:t>
            </a:r>
            <a:r>
              <a:rPr lang="en-US" altLang="ja-JP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clinical data </a:t>
            </a:r>
            <a:r>
              <a:rPr lang="en-US" altLang="ja-JP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187 </a:t>
            </a:r>
            <a:r>
              <a:rPr lang="en-US" altLang="ja-JP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subjects.</a:t>
            </a:r>
            <a:endParaRPr lang="ja-JP" altLang="ja-JP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8118042"/>
                  </p:ext>
                </p:extLst>
              </p:nvPr>
            </p:nvGraphicFramePr>
            <p:xfrm>
              <a:off x="91847" y="836712"/>
              <a:ext cx="8928992" cy="528553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58061"/>
                    <a:gridCol w="2232248"/>
                    <a:gridCol w="1946535"/>
                    <a:gridCol w="2092148"/>
                  </a:tblGrid>
                  <a:tr h="349000">
                    <a:tc>
                      <a:txBody>
                        <a:bodyPr/>
                        <a:lstStyle/>
                        <a:p>
                          <a:endParaRPr kumimoji="1" lang="ja-JP" altLang="en-US" sz="1200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NC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MCI</a:t>
                          </a: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AD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2880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n</a:t>
                          </a:r>
                          <a:r>
                            <a:rPr kumimoji="1" lang="ja-JP" alt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　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=</a:t>
                          </a:r>
                          <a:r>
                            <a:rPr kumimoji="1" lang="ja-JP" alt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　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189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62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64</a:t>
                          </a: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63</a:t>
                          </a:r>
                        </a:p>
                      </a:txBody>
                      <a:tcPr marL="53707" marR="53707" marT="27494" marB="27494"/>
                    </a:tc>
                  </a:tr>
                  <a:tr h="2880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Age 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SD)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76.0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7.9)</a:t>
                          </a: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76.0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6.5)</a:t>
                          </a:r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78.8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6.1)</a:t>
                          </a:r>
                        </a:p>
                      </a:txBody>
                      <a:tcPr marL="53707" marR="53707" marT="27494" marB="27494"/>
                    </a:tc>
                  </a:tr>
                  <a:tr h="37108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Gender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F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/M</a:t>
                          </a:r>
                        </a:p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%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of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female)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28/34</a:t>
                          </a:r>
                          <a:r>
                            <a:rPr kumimoji="1" lang="ja-JP" altLang="en-US" sz="1200" b="1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(45.2%)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40/24</a:t>
                          </a:r>
                          <a:r>
                            <a:rPr kumimoji="1" lang="en-US" altLang="ja-JP" sz="1200" b="1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(62.5%)</a:t>
                          </a:r>
                          <a:endParaRPr kumimoji="1" lang="ja-JP" altLang="en-US" sz="1200" b="1" dirty="0" smtClean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42/21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(66.7%)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310372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CDR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Sum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of boxes</a:t>
                          </a:r>
                          <a:endParaRPr kumimoji="1" lang="ja-JP" altLang="en-US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0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2.0</a:t>
                          </a:r>
                          <a14:m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.5</a:t>
                          </a:r>
                          <a:endParaRPr kumimoji="1" lang="ja-JP" altLang="en-US" sz="1200" b="1" dirty="0" smtClean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i="0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4</a:t>
                          </a:r>
                          <a14:m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0.5</a:t>
                          </a:r>
                          <a:endParaRPr kumimoji="1" lang="ja-JP" altLang="en-US" sz="1200" b="1" dirty="0" smtClean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2993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Overall CDR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0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0.5</a:t>
                          </a:r>
                          <a:endParaRPr kumimoji="1" lang="ja-JP" altLang="en-US" sz="1200" b="1" dirty="0" smtClean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1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314109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MMSE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SD)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28.0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25.8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18.9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</a:p>
                      </a:txBody>
                      <a:tcPr marL="53707" marR="53707" marT="27494" marB="27494"/>
                    </a:tc>
                  </a:tr>
                  <a:tr h="3339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APOE4 allele (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%)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11.2%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44.4%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54.7%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34873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Severity of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MTA: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Z-score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on MRI-VSRAD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1.2 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2.3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2.8 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43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BMI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Body Mass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Index)</a:t>
                          </a:r>
                        </a:p>
                        <a:p>
                          <a:pPr algn="ctr"/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(Normal range:18.5-25.0 Kg/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㎡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22.6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  <a:p>
                          <a:pPr algn="ctr"/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21.7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  <a:p>
                          <a:pPr algn="ctr"/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21.3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Hemoglobin A1c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NGSP)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 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%</a:t>
                          </a:r>
                          <a:endParaRPr kumimoji="1" 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5.6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5.6 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5.7 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plasma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insulin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:r>
                            <a:rPr kumimoji="1" lang="en-US" altLang="ja-JP" sz="1200" b="1" kern="1200" dirty="0" err="1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uU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/m)</a:t>
                          </a:r>
                        </a:p>
                        <a:p>
                          <a:pPr marL="0" algn="ctr" defTabSz="914400" rtl="0" eaLnBrk="1" fontAlgn="ctr" latinLnBrk="0" hangingPunct="1"/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(2.2-</a:t>
                          </a:r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12.4 </a:t>
                          </a:r>
                          <a:r>
                            <a:rPr kumimoji="1" lang="en-US" sz="1200" b="1" kern="1200" dirty="0" err="1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uU</a:t>
                          </a:r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/m)</a:t>
                          </a:r>
                          <a:endParaRPr kumimoji="1" 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13.7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  <a:p>
                          <a:pPr algn="ctr"/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12.8 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10.2)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10.9 (</a:t>
                          </a:r>
                          <a14:m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8.6)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  <a:p>
                          <a:pPr algn="ctr"/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297794">
                    <a:tc>
                      <a:txBody>
                        <a:bodyPr/>
                        <a:lstStyle/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Triglyceride (</a:t>
                          </a:r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TG) </a:t>
                          </a:r>
                          <a:r>
                            <a:rPr kumimoji="1" lang="en-US" altLang="ja-JP" sz="1200" b="1" i="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(mg/dl)</a:t>
                          </a:r>
                          <a:endParaRPr lang="en-US" altLang="ja-JP" sz="1200" b="1" i="0" u="none" strike="noStrike" dirty="0">
                            <a:solidFill>
                              <a:srgbClr val="9C0006"/>
                            </a:solidFill>
                            <a:effectLst/>
                            <a:latin typeface="Times New Roman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168.9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108.9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131.9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216024">
                    <a:tc>
                      <a:txBody>
                        <a:bodyPr/>
                        <a:lstStyle/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High-density lipoprotein (HDL)</a:t>
                          </a:r>
                        </a:p>
                        <a:p>
                          <a:pPr marL="0" algn="ctr" defTabSz="914400" rtl="0" eaLnBrk="1" fontAlgn="ctr" latinLnBrk="0" hangingPunct="1"/>
                          <a:r>
                            <a:rPr kumimoji="1" lang="en-US" sz="1200" b="1" i="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Cholesterol (mg/dl)</a:t>
                          </a:r>
                          <a:endParaRPr lang="en-US" sz="1200" b="1" i="0" u="none" strike="noStrike" dirty="0">
                            <a:solidFill>
                              <a:srgbClr val="9C0006"/>
                            </a:solidFill>
                            <a:effectLst/>
                            <a:latin typeface="Times New Roman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52.9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61.6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68.1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150516">
                    <a:tc>
                      <a:txBody>
                        <a:bodyPr/>
                        <a:lstStyle/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Low-density lipoprotein (LDL)</a:t>
                          </a:r>
                        </a:p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i="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Cholesterol (mg/dl)</a:t>
                          </a:r>
                          <a:endParaRPr lang="en-US" sz="1200" b="1" i="0" u="none" strike="noStrike" dirty="0">
                            <a:solidFill>
                              <a:srgbClr val="9C0006"/>
                            </a:solidFill>
                            <a:effectLst/>
                            <a:latin typeface="Times New Roman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113.4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121.9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125.6 (</a:t>
                          </a:r>
                          <a14:m/>
                          <a:endParaRPr kumimoji="1" lang="en-US" altLang="ja-JP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7" name="表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08118042"/>
                  </p:ext>
                </p:extLst>
              </p:nvPr>
            </p:nvGraphicFramePr>
            <p:xfrm>
              <a:off x="91847" y="836712"/>
              <a:ext cx="8928992" cy="528553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58061"/>
                    <a:gridCol w="2232248"/>
                    <a:gridCol w="1946535"/>
                    <a:gridCol w="2092148"/>
                  </a:tblGrid>
                  <a:tr h="349000">
                    <a:tc>
                      <a:txBody>
                        <a:bodyPr/>
                        <a:lstStyle/>
                        <a:p>
                          <a:endParaRPr kumimoji="1" lang="ja-JP" altLang="en-US" sz="1200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NC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MCI</a:t>
                          </a: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AD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2880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n</a:t>
                          </a:r>
                          <a:r>
                            <a:rPr kumimoji="1" lang="ja-JP" alt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　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=</a:t>
                          </a:r>
                          <a:r>
                            <a:rPr kumimoji="1" lang="ja-JP" alt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　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189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62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64</a:t>
                          </a: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63</a:t>
                          </a:r>
                        </a:p>
                      </a:txBody>
                      <a:tcPr marL="53707" marR="53707" marT="27494" marB="27494"/>
                    </a:tc>
                  </a:tr>
                  <a:tr h="2880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t="-216667" r="-236009" b="-149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119126" t="-216667" r="-181148" b="-149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216667" r="-107187" b="-1495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216667" b="-1495833"/>
                          </a:stretch>
                        </a:blipFill>
                      </a:tcPr>
                    </a:tc>
                  </a:tr>
                  <a:tr h="420748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Gender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F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/M</a:t>
                          </a:r>
                        </a:p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%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of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female)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28/34</a:t>
                          </a:r>
                          <a:r>
                            <a:rPr kumimoji="1" lang="ja-JP" altLang="en-US" sz="1200" b="1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(45.2%)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40/24</a:t>
                          </a:r>
                          <a:r>
                            <a:rPr kumimoji="1" lang="en-US" altLang="ja-JP" sz="1200" b="1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(62.5%)</a:t>
                          </a:r>
                          <a:endParaRPr kumimoji="1" lang="ja-JP" altLang="en-US" sz="1200" b="1" dirty="0" smtClean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42/21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(66.7%)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310372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CDR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Sum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of boxes</a:t>
                          </a:r>
                          <a:endParaRPr kumimoji="1" lang="ja-JP" altLang="en-US" sz="1200" b="1" kern="1200" dirty="0" smtClean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0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433333" r="-107187" b="-11725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433333" b="-1172549"/>
                          </a:stretch>
                        </a:blipFill>
                      </a:tcPr>
                    </a:tc>
                  </a:tr>
                  <a:tr h="299332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Overall CDR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0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0.5</a:t>
                          </a:r>
                          <a:endParaRPr kumimoji="1" lang="ja-JP" altLang="en-US" sz="1200" b="1" dirty="0" smtClean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1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31410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t="-629412" r="-236009" b="-9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119126" t="-629412" r="-181148" b="-9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629412" r="-107187" b="-97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629412" b="-976471"/>
                          </a:stretch>
                        </a:blipFill>
                      </a:tcPr>
                    </a:tc>
                  </a:tr>
                  <a:tr h="3339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APOE4 allele (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%)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11.2%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44.4%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dirty="0" smtClean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a:t>54.7%</a:t>
                          </a:r>
                          <a:endParaRPr kumimoji="1" lang="ja-JP" altLang="en-US" sz="1200" b="1" dirty="0">
                            <a:solidFill>
                              <a:schemeClr val="tx1"/>
                            </a:solidFill>
                            <a:latin typeface="Times New Roman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</a:tr>
                  <a:tr h="4207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Severity of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MTA: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Z-score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on MRI-VSRAD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119126" t="-618841" r="-181148" b="-5420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618841" r="-107187" b="-5420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618841" b="-542029"/>
                          </a:stretch>
                        </a:blipFill>
                      </a:tcPr>
                    </a:tc>
                  </a:tr>
                  <a:tr h="4320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BMI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Body Mass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Index)</a:t>
                          </a:r>
                        </a:p>
                        <a:p>
                          <a:pPr algn="ctr"/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(Normal range:18.5-25.0 Kg/</a:t>
                          </a:r>
                          <a:r>
                            <a:rPr kumimoji="1" lang="ja-JP" altLang="en-US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㎡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)</a:t>
                          </a:r>
                          <a:endParaRPr kumimoji="1" lang="ja-JP" alt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53707" marR="53707" marT="27494" marB="27494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119126" t="-698592" r="-181148" b="-426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698592" r="-107187" b="-426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698592" b="-426761"/>
                          </a:stretch>
                        </a:blipFill>
                      </a:tcPr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Hemoglobin A1c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NGSP)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 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%</a:t>
                          </a:r>
                          <a:endParaRPr kumimoji="1" 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119126" t="-961017" r="-181148" b="-4135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961017" r="-107187" b="-4135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961017" b="-413559"/>
                          </a:stretch>
                        </a:blipFill>
                      </a:tcPr>
                    </a:tc>
                  </a:tr>
                  <a:tr h="420748">
                    <a:tc>
                      <a:txBody>
                        <a:bodyPr/>
                        <a:lstStyle/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plasma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insulin</a:t>
                          </a:r>
                          <a:r>
                            <a:rPr kumimoji="1" lang="en-US" altLang="ja-JP" sz="1200" b="1" kern="1200" baseline="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 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</a:t>
                          </a:r>
                          <a:r>
                            <a:rPr kumimoji="1" lang="en-US" altLang="ja-JP" sz="1200" b="1" kern="1200" dirty="0" err="1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uU</a:t>
                          </a:r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/m)</a:t>
                          </a:r>
                        </a:p>
                        <a:p>
                          <a:pPr marL="0" algn="ctr" defTabSz="914400" rtl="0" eaLnBrk="1" fontAlgn="ctr" latinLnBrk="0" hangingPunct="1"/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(2.2-</a:t>
                          </a:r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12.4 </a:t>
                          </a:r>
                          <a:r>
                            <a:rPr kumimoji="1" lang="en-US" sz="1200" b="1" kern="1200" dirty="0" err="1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uU</a:t>
                          </a:r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/m)</a:t>
                          </a:r>
                          <a:endParaRPr kumimoji="1" lang="en-US" sz="1200" b="1" kern="1200" dirty="0">
                            <a:solidFill>
                              <a:schemeClr val="tx1"/>
                            </a:solidFill>
                            <a:latin typeface="Times New Roman"/>
                            <a:ea typeface="+mn-ea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119126" t="-907246" r="-181148" b="-2536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907246" r="-107187" b="-2536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907246" b="-253623"/>
                          </a:stretch>
                        </a:blipFill>
                      </a:tcPr>
                    </a:tc>
                  </a:tr>
                  <a:tr h="297794">
                    <a:tc>
                      <a:txBody>
                        <a:bodyPr/>
                        <a:lstStyle/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Triglyceride (</a:t>
                          </a:r>
                          <a:r>
                            <a:rPr kumimoji="1" lang="en-US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TG) </a:t>
                          </a:r>
                          <a:r>
                            <a:rPr kumimoji="1" lang="en-US" altLang="ja-JP" sz="1200" b="1" i="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(mg/dl)</a:t>
                          </a:r>
                          <a:endParaRPr lang="en-US" altLang="ja-JP" sz="1200" b="1" i="0" u="none" strike="noStrike" dirty="0">
                            <a:solidFill>
                              <a:srgbClr val="9C0006"/>
                            </a:solidFill>
                            <a:effectLst/>
                            <a:latin typeface="Times New Roman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119126" t="-1418367" r="-181148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1418367" r="-107187" b="-2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1418367" b="-257143"/>
                          </a:stretch>
                        </a:blipFill>
                      </a:tcPr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High-density lipoprotein (HDL)</a:t>
                          </a:r>
                        </a:p>
                        <a:p>
                          <a:pPr marL="0" algn="ctr" defTabSz="914400" rtl="0" eaLnBrk="1" fontAlgn="ctr" latinLnBrk="0" hangingPunct="1"/>
                          <a:r>
                            <a:rPr kumimoji="1" lang="en-US" sz="1200" b="1" i="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Cholesterol (mg/dl)</a:t>
                          </a:r>
                          <a:endParaRPr lang="en-US" sz="1200" b="1" i="0" u="none" strike="noStrike" dirty="0">
                            <a:solidFill>
                              <a:srgbClr val="9C0006"/>
                            </a:solidFill>
                            <a:effectLst/>
                            <a:latin typeface="Times New Roman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119126" t="-1219672" r="-181148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1219672" r="-10718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1219672" b="-106557"/>
                          </a:stretch>
                        </a:blipFill>
                      </a:tcPr>
                    </a:tc>
                  </a:tr>
                  <a:tr h="375285">
                    <a:tc>
                      <a:txBody>
                        <a:bodyPr/>
                        <a:lstStyle/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kern="1200" dirty="0" smtClean="0">
                              <a:solidFill>
                                <a:schemeClr val="tx1"/>
                              </a:solidFill>
                              <a:latin typeface="Times New Roman"/>
                              <a:ea typeface="+mn-ea"/>
                              <a:cs typeface="Times New Roman"/>
                            </a:rPr>
                            <a:t>Low-density lipoprotein (LDL)</a:t>
                          </a:r>
                        </a:p>
                        <a:p>
                          <a:pPr marL="0" algn="ctr" defTabSz="914400" rtl="0" eaLnBrk="1" fontAlgn="ctr" latinLnBrk="0" hangingPunct="1"/>
                          <a:r>
                            <a:rPr kumimoji="1" lang="en-US" altLang="ja-JP" sz="1200" b="1" i="0" u="none" strike="noStrike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/>
                              <a:ea typeface="+mn-ea"/>
                              <a:cs typeface="Times New Roman"/>
                            </a:rPr>
                            <a:t>Cholesterol (mg/dl)</a:t>
                          </a:r>
                          <a:endParaRPr lang="en-US" sz="1200" b="1" i="0" u="none" strike="noStrike" dirty="0">
                            <a:solidFill>
                              <a:srgbClr val="9C0006"/>
                            </a:solidFill>
                            <a:effectLst/>
                            <a:latin typeface="Times New Roman"/>
                            <a:cs typeface="Times New Roman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119126" t="-1298387" r="-181148" b="-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250625" t="-1298387" r="-107187" b="-48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707" marR="53707" marT="27494" marB="27494">
                        <a:blipFill rotWithShape="1">
                          <a:blip r:embed="rId2"/>
                          <a:stretch>
                            <a:fillRect l="-327114" t="-1298387" b="-483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99107" y="6659229"/>
            <a:ext cx="8928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66552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10" y="3796793"/>
            <a:ext cx="3971878" cy="277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020" y="980728"/>
            <a:ext cx="395907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021" y="3800977"/>
            <a:ext cx="4049420" cy="2651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6" y="980728"/>
            <a:ext cx="3959074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5292080" y="3796792"/>
            <a:ext cx="28192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Pearson 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-0.170, 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ja-JP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0.062 (</a:t>
            </a:r>
            <a:r>
              <a:rPr lang="en-US" altLang="ja-JP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n.s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292080" y="980728"/>
            <a:ext cx="28077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Pearson 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-0.127,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ja-JP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0.161 (</a:t>
            </a:r>
            <a:r>
              <a:rPr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n.s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43608" y="990991"/>
            <a:ext cx="27924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Pearson 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-0.016, 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0.859 (</a:t>
            </a:r>
            <a:r>
              <a:rPr lang="en-US" altLang="ja-JP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n.s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43608" y="3796793"/>
            <a:ext cx="2808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Pearson 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-0.068, 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ja-JP" alt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ja-JP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0.458 (</a:t>
            </a:r>
            <a:r>
              <a:rPr lang="en-US" altLang="ja-JP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n.s</a:t>
            </a:r>
            <a:r>
              <a:rPr lang="en-US" altLang="ja-JP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4840" y="220578"/>
            <a:ext cx="2542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1" lang="en-US" altLang="ja-JP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upplementary Fig</a:t>
            </a:r>
            <a:r>
              <a:rPr kumimoji="1" lang="en-US" altLang="ja-JP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ja-JP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1" lang="ja-JP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31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6099</TotalTime>
  <Words>367</Words>
  <Application>Microsoft Macintosh PowerPoint</Application>
  <PresentationFormat>On-screen Show (4:3)</PresentationFormat>
  <Paragraphs>73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​​テーマ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Beth Kumar</cp:lastModifiedBy>
  <cp:revision>527</cp:revision>
  <cp:lastPrinted>2016-02-22T08:58:57Z</cp:lastPrinted>
  <dcterms:created xsi:type="dcterms:W3CDTF">2015-06-22T05:58:26Z</dcterms:created>
  <dcterms:modified xsi:type="dcterms:W3CDTF">2016-03-15T14:34:44Z</dcterms:modified>
</cp:coreProperties>
</file>