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CA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B3E6184-11E8-4004-A554-89940C2D7562}" type="datetimeFigureOut">
              <a:rPr lang="en-CA"/>
              <a:pPr/>
              <a:t>28/11/2013</a:t>
            </a:fld>
            <a:endParaRPr lang="en-CA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CA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3996BFE-E934-4308-8DA9-B46F4A727C0A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2907-0325-4783-80CD-9382CE559B11}" type="datetimeFigureOut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8D5A5-1959-4E21-B37E-A794A3C8D9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86574-8C5A-43DA-8183-90F611E07DD5}" type="datetimeFigureOut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A057F-E4B2-4687-A61C-24F0A8961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23D0-3BC7-4B92-A0D8-07589E74CF0E}" type="datetimeFigureOut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DBBE3-2489-4B40-838E-3F01179F97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F5A4E-7A9E-4B00-AC37-E0446B55EDED}" type="datetimeFigureOut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D0D75-EAB2-410E-BF99-8987A77006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FFD9F-34F8-4D20-87C2-A13E076F2F11}" type="datetimeFigureOut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BC210-0E9A-46C4-A275-00D8200519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52A72-63A5-4B5D-B78F-25DAF54625D5}" type="datetimeFigureOut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736BC-1E00-4ADE-8A30-8ADA51CA8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0762A-14D7-4F32-9972-E517C89B7202}" type="datetimeFigureOut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A7E4A-8A9E-478F-A527-1DAACA2EA4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BF3E7-637C-4A85-AB6B-59EC3816BAAE}" type="datetimeFigureOut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E7481-DCFB-437D-A0A7-D61ECF868B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A53C2-4ADE-4D16-AE04-FCD5E33D3114}" type="datetimeFigureOut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76DE6-1694-4638-87A8-B8E0F4009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2BCDD-247D-458E-BC10-079AC5F6FCFF}" type="datetimeFigureOut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FAA1F-0539-486B-B38E-118B0BFA4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41B69-55D4-47CC-B345-B8DEF71F8E06}" type="datetimeFigureOut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7CDE4-929E-4DD0-828E-687C42677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919F46-1306-4CCF-99BF-FE208AEA7F0A}" type="datetimeFigureOut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A2C89E-E0FF-4D90-9008-06116B3A9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4"/>
          <p:cNvSpPr>
            <a:spLocks noChangeArrowheads="1"/>
          </p:cNvSpPr>
          <p:nvPr/>
        </p:nvSpPr>
        <p:spPr bwMode="auto">
          <a:xfrm>
            <a:off x="6105525" y="14288"/>
            <a:ext cx="3009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en-US" altLang="zh-CN" sz="1400" b="1">
                <a:latin typeface="Calibri" pitchFamily="34" charset="0"/>
              </a:rPr>
              <a:t>Bamji-Mirza</a:t>
            </a:r>
            <a:r>
              <a:rPr lang="en-US" altLang="zh-CN" sz="1400" b="1" i="1">
                <a:latin typeface="Calibri" pitchFamily="34" charset="0"/>
              </a:rPr>
              <a:t> et al. </a:t>
            </a:r>
            <a:r>
              <a:rPr lang="en-US" altLang="zh-CN" sz="1400" b="1">
                <a:latin typeface="Calibri" pitchFamily="34" charset="0"/>
              </a:rPr>
              <a:t>Supplemental Fig. 1</a:t>
            </a:r>
          </a:p>
        </p:txBody>
      </p:sp>
      <p:sp>
        <p:nvSpPr>
          <p:cNvPr id="13314" name="TextBox 14"/>
          <p:cNvSpPr txBox="1">
            <a:spLocks noChangeArrowheads="1"/>
          </p:cNvSpPr>
          <p:nvPr/>
        </p:nvSpPr>
        <p:spPr bwMode="auto">
          <a:xfrm rot="-5400000">
            <a:off x="-169862" y="3597275"/>
            <a:ext cx="18113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Calibri" pitchFamily="34" charset="0"/>
              </a:rPr>
              <a:t>Fold-change relative to vehicle</a:t>
            </a:r>
          </a:p>
        </p:txBody>
      </p:sp>
      <p:sp>
        <p:nvSpPr>
          <p:cNvPr id="13315" name="Text Box 26"/>
          <p:cNvSpPr txBox="1">
            <a:spLocks noChangeArrowheads="1"/>
          </p:cNvSpPr>
          <p:nvPr/>
        </p:nvSpPr>
        <p:spPr bwMode="auto">
          <a:xfrm>
            <a:off x="582613" y="1173163"/>
            <a:ext cx="866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Calibri" pitchFamily="34" charset="0"/>
              </a:rPr>
              <a:t>A) p-cJun</a:t>
            </a:r>
          </a:p>
        </p:txBody>
      </p:sp>
      <p:sp>
        <p:nvSpPr>
          <p:cNvPr id="13316" name="Text Box 26"/>
          <p:cNvSpPr txBox="1">
            <a:spLocks noChangeArrowheads="1"/>
          </p:cNvSpPr>
          <p:nvPr/>
        </p:nvSpPr>
        <p:spPr bwMode="auto">
          <a:xfrm>
            <a:off x="3011488" y="1173163"/>
            <a:ext cx="6810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Calibri" pitchFamily="34" charset="0"/>
              </a:rPr>
              <a:t>B) p-IR</a:t>
            </a:r>
          </a:p>
        </p:txBody>
      </p:sp>
      <p:sp>
        <p:nvSpPr>
          <p:cNvPr id="13317" name="Text Box 26"/>
          <p:cNvSpPr txBox="1">
            <a:spLocks noChangeArrowheads="1"/>
          </p:cNvSpPr>
          <p:nvPr/>
        </p:nvSpPr>
        <p:spPr bwMode="auto">
          <a:xfrm>
            <a:off x="5568950" y="1173163"/>
            <a:ext cx="8207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Calibri" pitchFamily="34" charset="0"/>
              </a:rPr>
              <a:t>C) p-AKT</a:t>
            </a:r>
          </a:p>
        </p:txBody>
      </p:sp>
      <p:sp>
        <p:nvSpPr>
          <p:cNvPr id="13318" name="TextBox 21"/>
          <p:cNvSpPr txBox="1">
            <a:spLocks noChangeArrowheads="1"/>
          </p:cNvSpPr>
          <p:nvPr/>
        </p:nvSpPr>
        <p:spPr bwMode="auto">
          <a:xfrm rot="-5400000">
            <a:off x="4841875" y="3597276"/>
            <a:ext cx="18113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Calibri" pitchFamily="34" charset="0"/>
              </a:rPr>
              <a:t>Fold-change relative to vehicle</a:t>
            </a:r>
          </a:p>
        </p:txBody>
      </p:sp>
      <p:grpSp>
        <p:nvGrpSpPr>
          <p:cNvPr id="13319" name="Group 73"/>
          <p:cNvGrpSpPr>
            <a:grpSpLocks/>
          </p:cNvGrpSpPr>
          <p:nvPr/>
        </p:nvGrpSpPr>
        <p:grpSpPr bwMode="auto">
          <a:xfrm>
            <a:off x="3205163" y="1720850"/>
            <a:ext cx="2392362" cy="3303588"/>
            <a:chOff x="3205030" y="1263815"/>
            <a:chExt cx="2392362" cy="3303050"/>
          </a:xfrm>
        </p:grpSpPr>
        <p:pic>
          <p:nvPicPr>
            <p:cNvPr id="13415" name="Picture 2"/>
            <p:cNvPicPr>
              <a:picLocks noChangeAspect="1" noChangeArrowheads="1"/>
            </p:cNvPicPr>
            <p:nvPr/>
          </p:nvPicPr>
          <p:blipFill>
            <a:blip r:embed="rId3"/>
            <a:srcRect l="7996" t="9146" r="31461"/>
            <a:stretch>
              <a:fillRect/>
            </a:stretch>
          </p:blipFill>
          <p:spPr bwMode="auto">
            <a:xfrm>
              <a:off x="3205030" y="2422152"/>
              <a:ext cx="2392362" cy="2144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416" name="Group 24"/>
            <p:cNvGrpSpPr>
              <a:grpSpLocks/>
            </p:cNvGrpSpPr>
            <p:nvPr/>
          </p:nvGrpSpPr>
          <p:grpSpPr bwMode="auto">
            <a:xfrm>
              <a:off x="3519452" y="2755424"/>
              <a:ext cx="1555468" cy="89638"/>
              <a:chOff x="3519487" y="2009672"/>
              <a:chExt cx="1562100" cy="85725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 flipV="1">
                <a:off x="3519390" y="2010053"/>
                <a:ext cx="0" cy="8500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3519390" y="2010053"/>
                <a:ext cx="156238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V="1">
                <a:off x="5081773" y="2010053"/>
                <a:ext cx="0" cy="8500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417" name="TextBox 25"/>
            <p:cNvSpPr txBox="1">
              <a:spLocks noChangeArrowheads="1"/>
            </p:cNvSpPr>
            <p:nvPr/>
          </p:nvSpPr>
          <p:spPr bwMode="auto">
            <a:xfrm>
              <a:off x="4700616" y="2598367"/>
              <a:ext cx="46839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P&lt;0.01</a:t>
              </a:r>
            </a:p>
          </p:txBody>
        </p:sp>
        <p:grpSp>
          <p:nvGrpSpPr>
            <p:cNvPr id="13418" name="Group 26"/>
            <p:cNvGrpSpPr>
              <a:grpSpLocks/>
            </p:cNvGrpSpPr>
            <p:nvPr/>
          </p:nvGrpSpPr>
          <p:grpSpPr bwMode="auto">
            <a:xfrm>
              <a:off x="3519452" y="2641096"/>
              <a:ext cx="1738348" cy="97286"/>
              <a:chOff x="3519487" y="2009672"/>
              <a:chExt cx="1562100" cy="85725"/>
            </a:xfrm>
          </p:grpSpPr>
          <p:cxnSp>
            <p:nvCxnSpPr>
              <p:cNvPr id="28" name="Straight Connector 27"/>
              <p:cNvCxnSpPr/>
              <p:nvPr/>
            </p:nvCxnSpPr>
            <p:spPr>
              <a:xfrm flipV="1">
                <a:off x="3519400" y="2010064"/>
                <a:ext cx="0" cy="853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3519400" y="2010064"/>
                <a:ext cx="156206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5081467" y="2010064"/>
                <a:ext cx="0" cy="853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419" name="TextBox 30"/>
            <p:cNvSpPr txBox="1">
              <a:spLocks noChangeArrowheads="1"/>
            </p:cNvSpPr>
            <p:nvPr/>
          </p:nvSpPr>
          <p:spPr bwMode="auto">
            <a:xfrm>
              <a:off x="4883502" y="2484039"/>
              <a:ext cx="5238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P&lt;0.05</a:t>
              </a:r>
            </a:p>
          </p:txBody>
        </p:sp>
        <p:grpSp>
          <p:nvGrpSpPr>
            <p:cNvPr id="13420" name="Group 31"/>
            <p:cNvGrpSpPr>
              <a:grpSpLocks/>
            </p:cNvGrpSpPr>
            <p:nvPr/>
          </p:nvGrpSpPr>
          <p:grpSpPr bwMode="auto">
            <a:xfrm>
              <a:off x="3690920" y="2445966"/>
              <a:ext cx="1384589" cy="90320"/>
              <a:chOff x="3519487" y="2009672"/>
              <a:chExt cx="1562100" cy="85725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flipV="1">
                <a:off x="3519357" y="2009998"/>
                <a:ext cx="0" cy="8586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3519357" y="2009998"/>
                <a:ext cx="156177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5081131" y="2009998"/>
                <a:ext cx="0" cy="8586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421" name="TextBox 36"/>
            <p:cNvSpPr txBox="1">
              <a:spLocks noChangeArrowheads="1"/>
            </p:cNvSpPr>
            <p:nvPr/>
          </p:nvSpPr>
          <p:spPr bwMode="auto">
            <a:xfrm>
              <a:off x="4714921" y="2279243"/>
              <a:ext cx="5238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P&lt;0.01</a:t>
              </a:r>
            </a:p>
          </p:txBody>
        </p:sp>
        <p:grpSp>
          <p:nvGrpSpPr>
            <p:cNvPr id="13422" name="Group 37"/>
            <p:cNvGrpSpPr>
              <a:grpSpLocks/>
            </p:cNvGrpSpPr>
            <p:nvPr/>
          </p:nvGrpSpPr>
          <p:grpSpPr bwMode="auto">
            <a:xfrm>
              <a:off x="3690920" y="2336432"/>
              <a:ext cx="1563070" cy="85720"/>
              <a:chOff x="3519487" y="2009672"/>
              <a:chExt cx="1562100" cy="85725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flipV="1">
                <a:off x="3519372" y="2010030"/>
                <a:ext cx="0" cy="857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3519372" y="2010030"/>
                <a:ext cx="156271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V="1">
                <a:off x="5082089" y="2010030"/>
                <a:ext cx="0" cy="857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423" name="TextBox 41"/>
            <p:cNvSpPr txBox="1">
              <a:spLocks noChangeArrowheads="1"/>
            </p:cNvSpPr>
            <p:nvPr/>
          </p:nvSpPr>
          <p:spPr bwMode="auto">
            <a:xfrm>
              <a:off x="4883515" y="2176345"/>
              <a:ext cx="590521" cy="214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P&lt;0.05</a:t>
              </a:r>
            </a:p>
          </p:txBody>
        </p:sp>
        <p:grpSp>
          <p:nvGrpSpPr>
            <p:cNvPr id="13424" name="Group 42"/>
            <p:cNvGrpSpPr>
              <a:grpSpLocks/>
            </p:cNvGrpSpPr>
            <p:nvPr/>
          </p:nvGrpSpPr>
          <p:grpSpPr bwMode="auto">
            <a:xfrm>
              <a:off x="3862375" y="2155423"/>
              <a:ext cx="1208736" cy="83850"/>
              <a:chOff x="3519487" y="2009672"/>
              <a:chExt cx="1562100" cy="85725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flipV="1">
                <a:off x="3519332" y="2010103"/>
                <a:ext cx="0" cy="8600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3519332" y="2010103"/>
                <a:ext cx="156126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V="1">
                <a:off x="5080593" y="2010103"/>
                <a:ext cx="0" cy="8600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425" name="TextBox 46"/>
            <p:cNvSpPr txBox="1">
              <a:spLocks noChangeArrowheads="1"/>
            </p:cNvSpPr>
            <p:nvPr/>
          </p:nvSpPr>
          <p:spPr bwMode="auto">
            <a:xfrm>
              <a:off x="4696825" y="1999145"/>
              <a:ext cx="590521" cy="214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P&lt;0.05</a:t>
              </a:r>
            </a:p>
          </p:txBody>
        </p:sp>
        <p:grpSp>
          <p:nvGrpSpPr>
            <p:cNvPr id="13426" name="Group 51"/>
            <p:cNvGrpSpPr>
              <a:grpSpLocks/>
            </p:cNvGrpSpPr>
            <p:nvPr/>
          </p:nvGrpSpPr>
          <p:grpSpPr bwMode="auto">
            <a:xfrm>
              <a:off x="4212895" y="1976383"/>
              <a:ext cx="862025" cy="68580"/>
              <a:chOff x="3519487" y="2009672"/>
              <a:chExt cx="1562100" cy="85725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 flipV="1">
                <a:off x="3519844" y="2009802"/>
                <a:ext cx="0" cy="8531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3519844" y="2009802"/>
                <a:ext cx="156207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flipV="1">
                <a:off x="5081922" y="2009802"/>
                <a:ext cx="0" cy="8531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427" name="TextBox 55"/>
            <p:cNvSpPr txBox="1">
              <a:spLocks noChangeArrowheads="1"/>
            </p:cNvSpPr>
            <p:nvPr/>
          </p:nvSpPr>
          <p:spPr bwMode="auto">
            <a:xfrm>
              <a:off x="4685395" y="1816265"/>
              <a:ext cx="590521" cy="214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P&lt;0.05</a:t>
              </a:r>
            </a:p>
          </p:txBody>
        </p:sp>
        <p:grpSp>
          <p:nvGrpSpPr>
            <p:cNvPr id="13428" name="Group 58"/>
            <p:cNvGrpSpPr>
              <a:grpSpLocks/>
            </p:cNvGrpSpPr>
            <p:nvPr/>
          </p:nvGrpSpPr>
          <p:grpSpPr bwMode="auto">
            <a:xfrm>
              <a:off x="4559605" y="1732542"/>
              <a:ext cx="515315" cy="76200"/>
              <a:chOff x="3519487" y="2009672"/>
              <a:chExt cx="1562100" cy="85725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flipV="1">
                <a:off x="3518159" y="2009121"/>
                <a:ext cx="0" cy="8571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3518159" y="2009121"/>
                <a:ext cx="156398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V="1">
                <a:off x="5082148" y="2009121"/>
                <a:ext cx="0" cy="8571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429" name="TextBox 62"/>
            <p:cNvSpPr txBox="1">
              <a:spLocks noChangeArrowheads="1"/>
            </p:cNvSpPr>
            <p:nvPr/>
          </p:nvSpPr>
          <p:spPr bwMode="auto">
            <a:xfrm>
              <a:off x="4693015" y="1572425"/>
              <a:ext cx="590521" cy="214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P&lt;0.01</a:t>
              </a:r>
            </a:p>
          </p:txBody>
        </p:sp>
        <p:grpSp>
          <p:nvGrpSpPr>
            <p:cNvPr id="13430" name="Group 63"/>
            <p:cNvGrpSpPr>
              <a:grpSpLocks/>
            </p:cNvGrpSpPr>
            <p:nvPr/>
          </p:nvGrpSpPr>
          <p:grpSpPr bwMode="auto">
            <a:xfrm>
              <a:off x="4563415" y="1618242"/>
              <a:ext cx="698195" cy="99060"/>
              <a:chOff x="3519487" y="2009672"/>
              <a:chExt cx="1562100" cy="85725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flipV="1">
                <a:off x="3520639" y="2009264"/>
                <a:ext cx="0" cy="8653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3520639" y="2009264"/>
                <a:ext cx="155922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flipV="1">
                <a:off x="5079869" y="2009264"/>
                <a:ext cx="0" cy="8653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431" name="TextBox 67"/>
            <p:cNvSpPr txBox="1">
              <a:spLocks noChangeArrowheads="1"/>
            </p:cNvSpPr>
            <p:nvPr/>
          </p:nvSpPr>
          <p:spPr bwMode="auto">
            <a:xfrm>
              <a:off x="4894945" y="1461935"/>
              <a:ext cx="590521" cy="214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P&lt;0.05</a:t>
              </a:r>
            </a:p>
          </p:txBody>
        </p:sp>
        <p:grpSp>
          <p:nvGrpSpPr>
            <p:cNvPr id="13432" name="Group 68"/>
            <p:cNvGrpSpPr>
              <a:grpSpLocks/>
            </p:cNvGrpSpPr>
            <p:nvPr/>
          </p:nvGrpSpPr>
          <p:grpSpPr bwMode="auto">
            <a:xfrm>
              <a:off x="4902505" y="1420122"/>
              <a:ext cx="168605" cy="60960"/>
              <a:chOff x="3519487" y="2009672"/>
              <a:chExt cx="1562100" cy="85725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 flipV="1">
                <a:off x="3515429" y="2008608"/>
                <a:ext cx="0" cy="8705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3515429" y="2008608"/>
                <a:ext cx="155904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flipV="1">
                <a:off x="5074472" y="2008608"/>
                <a:ext cx="0" cy="8705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433" name="TextBox 72"/>
            <p:cNvSpPr txBox="1">
              <a:spLocks noChangeArrowheads="1"/>
            </p:cNvSpPr>
            <p:nvPr/>
          </p:nvSpPr>
          <p:spPr bwMode="auto">
            <a:xfrm>
              <a:off x="4689205" y="1263815"/>
              <a:ext cx="590521" cy="214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P&lt;0.05</a:t>
              </a:r>
            </a:p>
          </p:txBody>
        </p:sp>
      </p:grpSp>
      <p:grpSp>
        <p:nvGrpSpPr>
          <p:cNvPr id="13320" name="Group 179"/>
          <p:cNvGrpSpPr>
            <a:grpSpLocks/>
          </p:cNvGrpSpPr>
          <p:nvPr/>
        </p:nvGrpSpPr>
        <p:grpSpPr bwMode="auto">
          <a:xfrm>
            <a:off x="5811838" y="2233613"/>
            <a:ext cx="2405062" cy="2790825"/>
            <a:chOff x="5811938" y="2233369"/>
            <a:chExt cx="2405358" cy="2790696"/>
          </a:xfrm>
        </p:grpSpPr>
        <p:pic>
          <p:nvPicPr>
            <p:cNvPr id="13384" name="Picture 3"/>
            <p:cNvPicPr>
              <a:picLocks noChangeAspect="1" noChangeArrowheads="1"/>
            </p:cNvPicPr>
            <p:nvPr/>
          </p:nvPicPr>
          <p:blipFill>
            <a:blip r:embed="rId4"/>
            <a:srcRect l="7034" t="8430" r="31976" b="9026"/>
            <a:stretch>
              <a:fillRect/>
            </a:stretch>
          </p:blipFill>
          <p:spPr bwMode="auto">
            <a:xfrm>
              <a:off x="5811938" y="2879352"/>
              <a:ext cx="2362200" cy="2144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385" name="Group 80"/>
            <p:cNvGrpSpPr>
              <a:grpSpLocks/>
            </p:cNvGrpSpPr>
            <p:nvPr/>
          </p:nvGrpSpPr>
          <p:grpSpPr bwMode="auto">
            <a:xfrm>
              <a:off x="6084835" y="3062833"/>
              <a:ext cx="520720" cy="89638"/>
              <a:chOff x="6084868" y="2605633"/>
              <a:chExt cx="520720" cy="89638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flipV="1">
                <a:off x="6085055" y="2606393"/>
                <a:ext cx="0" cy="8889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flipV="1">
                <a:off x="6085055" y="2606393"/>
                <a:ext cx="52076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flipV="1">
                <a:off x="6605819" y="2606393"/>
                <a:ext cx="0" cy="8889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86" name="TextBox 79"/>
            <p:cNvSpPr txBox="1">
              <a:spLocks noChangeArrowheads="1"/>
            </p:cNvSpPr>
            <p:nvPr/>
          </p:nvSpPr>
          <p:spPr bwMode="auto">
            <a:xfrm>
              <a:off x="6183676" y="2890713"/>
              <a:ext cx="590521" cy="214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P&lt;0.001</a:t>
              </a:r>
            </a:p>
          </p:txBody>
        </p:sp>
        <p:grpSp>
          <p:nvGrpSpPr>
            <p:cNvPr id="13387" name="Group 81"/>
            <p:cNvGrpSpPr>
              <a:grpSpLocks/>
            </p:cNvGrpSpPr>
            <p:nvPr/>
          </p:nvGrpSpPr>
          <p:grpSpPr bwMode="auto">
            <a:xfrm>
              <a:off x="6084835" y="2929452"/>
              <a:ext cx="868398" cy="94735"/>
              <a:chOff x="6084868" y="2605633"/>
              <a:chExt cx="520720" cy="89638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 flipV="1">
                <a:off x="6084980" y="2604886"/>
                <a:ext cx="0" cy="9012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flipV="1">
                <a:off x="6084980" y="2604886"/>
                <a:ext cx="52076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flipV="1">
                <a:off x="6605743" y="2604886"/>
                <a:ext cx="0" cy="9012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88" name="TextBox 89"/>
            <p:cNvSpPr txBox="1">
              <a:spLocks noChangeArrowheads="1"/>
            </p:cNvSpPr>
            <p:nvPr/>
          </p:nvSpPr>
          <p:spPr bwMode="auto">
            <a:xfrm>
              <a:off x="6536112" y="2762126"/>
              <a:ext cx="590521" cy="214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P&lt;0.001</a:t>
              </a:r>
            </a:p>
          </p:txBody>
        </p:sp>
        <p:grpSp>
          <p:nvGrpSpPr>
            <p:cNvPr id="13389" name="Group 90"/>
            <p:cNvGrpSpPr>
              <a:grpSpLocks/>
            </p:cNvGrpSpPr>
            <p:nvPr/>
          </p:nvGrpSpPr>
          <p:grpSpPr bwMode="auto">
            <a:xfrm>
              <a:off x="6084835" y="2796071"/>
              <a:ext cx="1220839" cy="85241"/>
              <a:chOff x="6084868" y="2605633"/>
              <a:chExt cx="520720" cy="89638"/>
            </a:xfrm>
          </p:grpSpPr>
          <p:cxnSp>
            <p:nvCxnSpPr>
              <p:cNvPr id="92" name="Straight Connector 91"/>
              <p:cNvCxnSpPr/>
              <p:nvPr/>
            </p:nvCxnSpPr>
            <p:spPr>
              <a:xfrm flipV="1">
                <a:off x="6084948" y="2604841"/>
                <a:ext cx="0" cy="9014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flipV="1">
                <a:off x="6084948" y="2604841"/>
                <a:ext cx="52076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flipV="1">
                <a:off x="6605710" y="2604841"/>
                <a:ext cx="0" cy="9014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90" name="TextBox 94"/>
            <p:cNvSpPr txBox="1">
              <a:spLocks noChangeArrowheads="1"/>
            </p:cNvSpPr>
            <p:nvPr/>
          </p:nvSpPr>
          <p:spPr bwMode="auto">
            <a:xfrm>
              <a:off x="6879032" y="2628746"/>
              <a:ext cx="590521" cy="214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P&lt;0.001</a:t>
              </a:r>
            </a:p>
          </p:txBody>
        </p:sp>
        <p:grpSp>
          <p:nvGrpSpPr>
            <p:cNvPr id="13391" name="Group 95"/>
            <p:cNvGrpSpPr>
              <a:grpSpLocks/>
            </p:cNvGrpSpPr>
            <p:nvPr/>
          </p:nvGrpSpPr>
          <p:grpSpPr bwMode="auto">
            <a:xfrm>
              <a:off x="6084819" y="2657927"/>
              <a:ext cx="1568519" cy="94797"/>
              <a:chOff x="6084868" y="2605633"/>
              <a:chExt cx="520720" cy="89638"/>
            </a:xfrm>
          </p:grpSpPr>
          <p:cxnSp>
            <p:nvCxnSpPr>
              <p:cNvPr id="97" name="Straight Connector 96"/>
              <p:cNvCxnSpPr/>
              <p:nvPr/>
            </p:nvCxnSpPr>
            <p:spPr>
              <a:xfrm flipV="1">
                <a:off x="6084935" y="2604956"/>
                <a:ext cx="0" cy="900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flipV="1">
                <a:off x="6084935" y="2604956"/>
                <a:ext cx="52076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flipV="1">
                <a:off x="6605697" y="2604956"/>
                <a:ext cx="0" cy="900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92" name="TextBox 103"/>
            <p:cNvSpPr txBox="1">
              <a:spLocks noChangeArrowheads="1"/>
            </p:cNvSpPr>
            <p:nvPr/>
          </p:nvSpPr>
          <p:spPr bwMode="auto">
            <a:xfrm>
              <a:off x="7217189" y="2495366"/>
              <a:ext cx="590521" cy="214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P&lt;0.001</a:t>
              </a:r>
            </a:p>
          </p:txBody>
        </p:sp>
        <p:grpSp>
          <p:nvGrpSpPr>
            <p:cNvPr id="13393" name="Group 104"/>
            <p:cNvGrpSpPr>
              <a:grpSpLocks/>
            </p:cNvGrpSpPr>
            <p:nvPr/>
          </p:nvGrpSpPr>
          <p:grpSpPr bwMode="auto">
            <a:xfrm>
              <a:off x="6084803" y="2538418"/>
              <a:ext cx="1744747" cy="90487"/>
              <a:chOff x="6084868" y="2605633"/>
              <a:chExt cx="520720" cy="89638"/>
            </a:xfrm>
          </p:grpSpPr>
          <p:cxnSp>
            <p:nvCxnSpPr>
              <p:cNvPr id="106" name="Straight Connector 105"/>
              <p:cNvCxnSpPr/>
              <p:nvPr/>
            </p:nvCxnSpPr>
            <p:spPr>
              <a:xfrm flipV="1">
                <a:off x="6084933" y="2605372"/>
                <a:ext cx="0" cy="8963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flipV="1">
                <a:off x="6084933" y="2605372"/>
                <a:ext cx="52075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flipV="1">
                <a:off x="6605692" y="2605372"/>
                <a:ext cx="0" cy="8963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94" name="TextBox 108"/>
            <p:cNvSpPr txBox="1">
              <a:spLocks noChangeArrowheads="1"/>
            </p:cNvSpPr>
            <p:nvPr/>
          </p:nvSpPr>
          <p:spPr bwMode="auto">
            <a:xfrm>
              <a:off x="7455323" y="2371512"/>
              <a:ext cx="590521" cy="214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P&lt;0.01</a:t>
              </a:r>
            </a:p>
          </p:txBody>
        </p:sp>
        <p:grpSp>
          <p:nvGrpSpPr>
            <p:cNvPr id="13395" name="Group 110"/>
            <p:cNvGrpSpPr>
              <a:grpSpLocks/>
            </p:cNvGrpSpPr>
            <p:nvPr/>
          </p:nvGrpSpPr>
          <p:grpSpPr bwMode="auto">
            <a:xfrm>
              <a:off x="6784949" y="2395512"/>
              <a:ext cx="1216052" cy="71463"/>
              <a:chOff x="6084868" y="2605633"/>
              <a:chExt cx="520720" cy="89638"/>
            </a:xfrm>
          </p:grpSpPr>
          <p:cxnSp>
            <p:nvCxnSpPr>
              <p:cNvPr id="112" name="Straight Connector 111"/>
              <p:cNvCxnSpPr/>
              <p:nvPr/>
            </p:nvCxnSpPr>
            <p:spPr>
              <a:xfrm flipV="1">
                <a:off x="6084973" y="2605351"/>
                <a:ext cx="0" cy="8960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flipV="1">
                <a:off x="6084973" y="2605351"/>
                <a:ext cx="52077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flipV="1">
                <a:off x="6605746" y="2605351"/>
                <a:ext cx="0" cy="8960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96" name="TextBox 114"/>
            <p:cNvSpPr txBox="1">
              <a:spLocks noChangeArrowheads="1"/>
            </p:cNvSpPr>
            <p:nvPr/>
          </p:nvSpPr>
          <p:spPr bwMode="auto">
            <a:xfrm>
              <a:off x="7626775" y="2233369"/>
              <a:ext cx="590521" cy="214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P&lt;0.05</a:t>
              </a:r>
            </a:p>
          </p:txBody>
        </p:sp>
      </p:grpSp>
      <p:grpSp>
        <p:nvGrpSpPr>
          <p:cNvPr id="13321" name="Group 180"/>
          <p:cNvGrpSpPr>
            <a:grpSpLocks/>
          </p:cNvGrpSpPr>
          <p:nvPr/>
        </p:nvGrpSpPr>
        <p:grpSpPr bwMode="auto">
          <a:xfrm>
            <a:off x="796925" y="1541463"/>
            <a:ext cx="2371725" cy="3482975"/>
            <a:chOff x="796792" y="1540833"/>
            <a:chExt cx="2371724" cy="3483232"/>
          </a:xfrm>
        </p:grpSpPr>
        <p:pic>
          <p:nvPicPr>
            <p:cNvPr id="13323" name="Picture 4"/>
            <p:cNvPicPr>
              <a:picLocks noChangeAspect="1" noChangeArrowheads="1"/>
            </p:cNvPicPr>
            <p:nvPr/>
          </p:nvPicPr>
          <p:blipFill>
            <a:blip r:embed="rId5"/>
            <a:srcRect l="9543" t="8345" r="30431" b="11122"/>
            <a:stretch>
              <a:fillRect/>
            </a:stretch>
          </p:blipFill>
          <p:spPr bwMode="auto">
            <a:xfrm>
              <a:off x="796792" y="2879352"/>
              <a:ext cx="2371724" cy="2144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324" name="Group 115"/>
            <p:cNvGrpSpPr>
              <a:grpSpLocks/>
            </p:cNvGrpSpPr>
            <p:nvPr/>
          </p:nvGrpSpPr>
          <p:grpSpPr bwMode="auto">
            <a:xfrm>
              <a:off x="1041315" y="3047950"/>
              <a:ext cx="1744747" cy="90487"/>
              <a:chOff x="6084868" y="2605633"/>
              <a:chExt cx="520720" cy="89638"/>
            </a:xfrm>
          </p:grpSpPr>
          <p:cxnSp>
            <p:nvCxnSpPr>
              <p:cNvPr id="117" name="Straight Connector 116"/>
              <p:cNvCxnSpPr/>
              <p:nvPr/>
            </p:nvCxnSpPr>
            <p:spPr>
              <a:xfrm flipV="1">
                <a:off x="6084854" y="2605168"/>
                <a:ext cx="0" cy="8964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flipV="1">
                <a:off x="6084854" y="2605168"/>
                <a:ext cx="52069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flipV="1">
                <a:off x="6605548" y="2605168"/>
                <a:ext cx="0" cy="8964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25" name="TextBox 121"/>
            <p:cNvSpPr txBox="1">
              <a:spLocks noChangeArrowheads="1"/>
            </p:cNvSpPr>
            <p:nvPr/>
          </p:nvSpPr>
          <p:spPr bwMode="auto">
            <a:xfrm>
              <a:off x="2407010" y="2884093"/>
              <a:ext cx="5238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P&lt;0.05</a:t>
              </a:r>
            </a:p>
          </p:txBody>
        </p:sp>
        <p:grpSp>
          <p:nvGrpSpPr>
            <p:cNvPr id="13326" name="Group 122"/>
            <p:cNvGrpSpPr>
              <a:grpSpLocks/>
            </p:cNvGrpSpPr>
            <p:nvPr/>
          </p:nvGrpSpPr>
          <p:grpSpPr bwMode="auto">
            <a:xfrm>
              <a:off x="1041299" y="2919333"/>
              <a:ext cx="1920976" cy="104855"/>
              <a:chOff x="6084868" y="2605633"/>
              <a:chExt cx="520720" cy="89638"/>
            </a:xfrm>
          </p:grpSpPr>
          <p:cxnSp>
            <p:nvCxnSpPr>
              <p:cNvPr id="124" name="Straight Connector 123"/>
              <p:cNvCxnSpPr/>
              <p:nvPr/>
            </p:nvCxnSpPr>
            <p:spPr>
              <a:xfrm flipV="1">
                <a:off x="6084859" y="2605250"/>
                <a:ext cx="0" cy="8957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flipV="1">
                <a:off x="6084859" y="2605250"/>
                <a:ext cx="52069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flipV="1">
                <a:off x="6605552" y="2605250"/>
                <a:ext cx="0" cy="8957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27" name="TextBox 126"/>
            <p:cNvSpPr txBox="1">
              <a:spLocks noChangeArrowheads="1"/>
            </p:cNvSpPr>
            <p:nvPr/>
          </p:nvSpPr>
          <p:spPr bwMode="auto">
            <a:xfrm>
              <a:off x="2587988" y="2760239"/>
              <a:ext cx="5238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P&lt;0.05</a:t>
              </a:r>
            </a:p>
          </p:txBody>
        </p:sp>
        <p:grpSp>
          <p:nvGrpSpPr>
            <p:cNvPr id="13328" name="Group 127"/>
            <p:cNvGrpSpPr>
              <a:grpSpLocks/>
            </p:cNvGrpSpPr>
            <p:nvPr/>
          </p:nvGrpSpPr>
          <p:grpSpPr bwMode="auto">
            <a:xfrm>
              <a:off x="1217531" y="2809785"/>
              <a:ext cx="530307" cy="76290"/>
              <a:chOff x="6084868" y="2605633"/>
              <a:chExt cx="520720" cy="89638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 flipV="1">
                <a:off x="6084818" y="2605109"/>
                <a:ext cx="0" cy="8953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flipV="1">
                <a:off x="6084818" y="2605109"/>
                <a:ext cx="52063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flipV="1">
                <a:off x="6605457" y="2605109"/>
                <a:ext cx="0" cy="8953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29" name="TextBox 131"/>
            <p:cNvSpPr txBox="1">
              <a:spLocks noChangeArrowheads="1"/>
            </p:cNvSpPr>
            <p:nvPr/>
          </p:nvSpPr>
          <p:spPr bwMode="auto">
            <a:xfrm>
              <a:off x="1321157" y="2645941"/>
              <a:ext cx="5238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P&lt;0.001</a:t>
              </a:r>
            </a:p>
          </p:txBody>
        </p:sp>
        <p:grpSp>
          <p:nvGrpSpPr>
            <p:cNvPr id="13330" name="Group 132"/>
            <p:cNvGrpSpPr>
              <a:grpSpLocks/>
            </p:cNvGrpSpPr>
            <p:nvPr/>
          </p:nvGrpSpPr>
          <p:grpSpPr bwMode="auto">
            <a:xfrm>
              <a:off x="1217515" y="2690694"/>
              <a:ext cx="873223" cy="90606"/>
              <a:chOff x="6084868" y="2605633"/>
              <a:chExt cx="520720" cy="89638"/>
            </a:xfrm>
          </p:grpSpPr>
          <p:cxnSp>
            <p:nvCxnSpPr>
              <p:cNvPr id="134" name="Straight Connector 133"/>
              <p:cNvCxnSpPr/>
              <p:nvPr/>
            </p:nvCxnSpPr>
            <p:spPr>
              <a:xfrm flipV="1">
                <a:off x="6084847" y="2605212"/>
                <a:ext cx="0" cy="8952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flipV="1">
                <a:off x="6084847" y="2605212"/>
                <a:ext cx="52066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flipV="1">
                <a:off x="6605509" y="2605212"/>
                <a:ext cx="0" cy="8952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31" name="TextBox 136"/>
            <p:cNvSpPr txBox="1">
              <a:spLocks noChangeArrowheads="1"/>
            </p:cNvSpPr>
            <p:nvPr/>
          </p:nvSpPr>
          <p:spPr bwMode="auto">
            <a:xfrm>
              <a:off x="1668840" y="2531613"/>
              <a:ext cx="5238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P&lt;0.001</a:t>
              </a:r>
            </a:p>
          </p:txBody>
        </p:sp>
        <p:grpSp>
          <p:nvGrpSpPr>
            <p:cNvPr id="13332" name="Group 137"/>
            <p:cNvGrpSpPr>
              <a:grpSpLocks/>
            </p:cNvGrpSpPr>
            <p:nvPr/>
          </p:nvGrpSpPr>
          <p:grpSpPr bwMode="auto">
            <a:xfrm>
              <a:off x="1217499" y="2581129"/>
              <a:ext cx="1216139" cy="81109"/>
              <a:chOff x="6084868" y="2605633"/>
              <a:chExt cx="520720" cy="89638"/>
            </a:xfrm>
          </p:grpSpPr>
          <p:cxnSp>
            <p:nvCxnSpPr>
              <p:cNvPr id="139" name="Straight Connector 138"/>
              <p:cNvCxnSpPr/>
              <p:nvPr/>
            </p:nvCxnSpPr>
            <p:spPr>
              <a:xfrm flipV="1">
                <a:off x="6084860" y="2605183"/>
                <a:ext cx="0" cy="8948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flipV="1">
                <a:off x="6084860" y="2605183"/>
                <a:ext cx="52067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flipV="1">
                <a:off x="6605531" y="2605183"/>
                <a:ext cx="0" cy="8948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33" name="TextBox 141"/>
            <p:cNvSpPr txBox="1">
              <a:spLocks noChangeArrowheads="1"/>
            </p:cNvSpPr>
            <p:nvPr/>
          </p:nvSpPr>
          <p:spPr bwMode="auto">
            <a:xfrm>
              <a:off x="2002234" y="2422048"/>
              <a:ext cx="5238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P&lt;0.001</a:t>
              </a:r>
            </a:p>
          </p:txBody>
        </p:sp>
        <p:grpSp>
          <p:nvGrpSpPr>
            <p:cNvPr id="13334" name="Group 142"/>
            <p:cNvGrpSpPr>
              <a:grpSpLocks/>
            </p:cNvGrpSpPr>
            <p:nvPr/>
          </p:nvGrpSpPr>
          <p:grpSpPr bwMode="auto">
            <a:xfrm>
              <a:off x="1217483" y="2466801"/>
              <a:ext cx="1397130" cy="66849"/>
              <a:chOff x="6084868" y="2605633"/>
              <a:chExt cx="520720" cy="89638"/>
            </a:xfrm>
          </p:grpSpPr>
          <p:cxnSp>
            <p:nvCxnSpPr>
              <p:cNvPr id="144" name="Straight Connector 143"/>
              <p:cNvCxnSpPr/>
              <p:nvPr/>
            </p:nvCxnSpPr>
            <p:spPr>
              <a:xfrm flipV="1">
                <a:off x="6084867" y="2605113"/>
                <a:ext cx="0" cy="8941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flipV="1">
                <a:off x="6084867" y="2605113"/>
                <a:ext cx="52067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flipV="1">
                <a:off x="6605538" y="2605113"/>
                <a:ext cx="0" cy="8941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35" name="TextBox 146"/>
            <p:cNvSpPr txBox="1">
              <a:spLocks noChangeArrowheads="1"/>
            </p:cNvSpPr>
            <p:nvPr/>
          </p:nvSpPr>
          <p:spPr bwMode="auto">
            <a:xfrm>
              <a:off x="2187975" y="2307720"/>
              <a:ext cx="5238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P&lt;0.001</a:t>
              </a:r>
            </a:p>
          </p:txBody>
        </p:sp>
        <p:grpSp>
          <p:nvGrpSpPr>
            <p:cNvPr id="13336" name="Group 147"/>
            <p:cNvGrpSpPr>
              <a:grpSpLocks/>
            </p:cNvGrpSpPr>
            <p:nvPr/>
          </p:nvGrpSpPr>
          <p:grpSpPr bwMode="auto">
            <a:xfrm>
              <a:off x="1217467" y="2357236"/>
              <a:ext cx="1568596" cy="71639"/>
              <a:chOff x="6084868" y="2605633"/>
              <a:chExt cx="520720" cy="89638"/>
            </a:xfrm>
          </p:grpSpPr>
          <p:cxnSp>
            <p:nvCxnSpPr>
              <p:cNvPr id="149" name="Straight Connector 148"/>
              <p:cNvCxnSpPr/>
              <p:nvPr/>
            </p:nvCxnSpPr>
            <p:spPr>
              <a:xfrm flipV="1">
                <a:off x="6084872" y="2605173"/>
                <a:ext cx="0" cy="8939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flipV="1">
                <a:off x="6084872" y="2605173"/>
                <a:ext cx="52067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flipV="1">
                <a:off x="6605544" y="2605173"/>
                <a:ext cx="0" cy="8939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37" name="TextBox 151"/>
            <p:cNvSpPr txBox="1">
              <a:spLocks noChangeArrowheads="1"/>
            </p:cNvSpPr>
            <p:nvPr/>
          </p:nvSpPr>
          <p:spPr bwMode="auto">
            <a:xfrm>
              <a:off x="2368953" y="2193392"/>
              <a:ext cx="5238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P&lt;0.001</a:t>
              </a:r>
            </a:p>
          </p:txBody>
        </p:sp>
        <p:grpSp>
          <p:nvGrpSpPr>
            <p:cNvPr id="13338" name="Group 152"/>
            <p:cNvGrpSpPr>
              <a:grpSpLocks/>
            </p:cNvGrpSpPr>
            <p:nvPr/>
          </p:nvGrpSpPr>
          <p:grpSpPr bwMode="auto">
            <a:xfrm>
              <a:off x="1217451" y="2233382"/>
              <a:ext cx="1740062" cy="76431"/>
              <a:chOff x="6084868" y="2605633"/>
              <a:chExt cx="520720" cy="89638"/>
            </a:xfrm>
          </p:grpSpPr>
          <p:cxnSp>
            <p:nvCxnSpPr>
              <p:cNvPr id="154" name="Straight Connector 153"/>
              <p:cNvCxnSpPr/>
              <p:nvPr/>
            </p:nvCxnSpPr>
            <p:spPr>
              <a:xfrm flipV="1">
                <a:off x="6084877" y="2605225"/>
                <a:ext cx="0" cy="8937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V="1">
                <a:off x="6084877" y="2605225"/>
                <a:ext cx="52067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flipV="1">
                <a:off x="6605548" y="2605225"/>
                <a:ext cx="0" cy="8937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39" name="TextBox 156"/>
            <p:cNvSpPr txBox="1">
              <a:spLocks noChangeArrowheads="1"/>
            </p:cNvSpPr>
            <p:nvPr/>
          </p:nvSpPr>
          <p:spPr bwMode="auto">
            <a:xfrm>
              <a:off x="2535642" y="2074301"/>
              <a:ext cx="5238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P&lt;0.001</a:t>
              </a:r>
            </a:p>
          </p:txBody>
        </p:sp>
        <p:grpSp>
          <p:nvGrpSpPr>
            <p:cNvPr id="13340" name="Group 157"/>
            <p:cNvGrpSpPr>
              <a:grpSpLocks/>
            </p:cNvGrpSpPr>
            <p:nvPr/>
          </p:nvGrpSpPr>
          <p:grpSpPr bwMode="auto">
            <a:xfrm>
              <a:off x="1388935" y="2042878"/>
              <a:ext cx="1397130" cy="66849"/>
              <a:chOff x="6084868" y="2605633"/>
              <a:chExt cx="520720" cy="89638"/>
            </a:xfrm>
          </p:grpSpPr>
          <p:cxnSp>
            <p:nvCxnSpPr>
              <p:cNvPr id="159" name="Straight Connector 158"/>
              <p:cNvCxnSpPr/>
              <p:nvPr/>
            </p:nvCxnSpPr>
            <p:spPr>
              <a:xfrm flipV="1">
                <a:off x="6084866" y="2605153"/>
                <a:ext cx="0" cy="8941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flipV="1">
                <a:off x="6084866" y="2605153"/>
                <a:ext cx="52067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flipV="1">
                <a:off x="6605537" y="2605153"/>
                <a:ext cx="0" cy="8941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41" name="TextBox 161"/>
            <p:cNvSpPr txBox="1">
              <a:spLocks noChangeArrowheads="1"/>
            </p:cNvSpPr>
            <p:nvPr/>
          </p:nvSpPr>
          <p:spPr bwMode="auto">
            <a:xfrm>
              <a:off x="2411788" y="1879002"/>
              <a:ext cx="5238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P&lt;0.05</a:t>
              </a:r>
            </a:p>
          </p:txBody>
        </p:sp>
        <p:grpSp>
          <p:nvGrpSpPr>
            <p:cNvPr id="13342" name="Group 163"/>
            <p:cNvGrpSpPr>
              <a:grpSpLocks/>
            </p:cNvGrpSpPr>
            <p:nvPr/>
          </p:nvGrpSpPr>
          <p:grpSpPr bwMode="auto">
            <a:xfrm>
              <a:off x="1565183" y="1933346"/>
              <a:ext cx="868456" cy="62142"/>
              <a:chOff x="6084868" y="2605633"/>
              <a:chExt cx="520720" cy="89638"/>
            </a:xfrm>
          </p:grpSpPr>
          <p:cxnSp>
            <p:nvCxnSpPr>
              <p:cNvPr id="165" name="Straight Connector 164"/>
              <p:cNvCxnSpPr/>
              <p:nvPr/>
            </p:nvCxnSpPr>
            <p:spPr>
              <a:xfrm flipV="1">
                <a:off x="6084843" y="2605096"/>
                <a:ext cx="0" cy="893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flipV="1">
                <a:off x="6084843" y="2605096"/>
                <a:ext cx="52066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flipV="1">
                <a:off x="6605508" y="2605096"/>
                <a:ext cx="0" cy="893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43" name="TextBox 167"/>
            <p:cNvSpPr txBox="1">
              <a:spLocks noChangeArrowheads="1"/>
            </p:cNvSpPr>
            <p:nvPr/>
          </p:nvSpPr>
          <p:spPr bwMode="auto">
            <a:xfrm>
              <a:off x="2054603" y="1774223"/>
              <a:ext cx="5238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P&lt;0.05</a:t>
              </a:r>
            </a:p>
          </p:txBody>
        </p:sp>
        <p:grpSp>
          <p:nvGrpSpPr>
            <p:cNvPr id="13344" name="Group 169"/>
            <p:cNvGrpSpPr>
              <a:grpSpLocks/>
            </p:cNvGrpSpPr>
            <p:nvPr/>
          </p:nvGrpSpPr>
          <p:grpSpPr bwMode="auto">
            <a:xfrm>
              <a:off x="1565167" y="1814255"/>
              <a:ext cx="1220896" cy="62170"/>
              <a:chOff x="6084868" y="2605633"/>
              <a:chExt cx="520720" cy="89638"/>
            </a:xfrm>
          </p:grpSpPr>
          <p:cxnSp>
            <p:nvCxnSpPr>
              <p:cNvPr id="171" name="Straight Connector 170"/>
              <p:cNvCxnSpPr/>
              <p:nvPr/>
            </p:nvCxnSpPr>
            <p:spPr>
              <a:xfrm flipV="1">
                <a:off x="6084857" y="2605125"/>
                <a:ext cx="0" cy="892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flipV="1">
                <a:off x="6084857" y="2605125"/>
                <a:ext cx="52067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flipV="1">
                <a:off x="6605531" y="2605125"/>
                <a:ext cx="0" cy="892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45" name="TextBox 173"/>
            <p:cNvSpPr txBox="1">
              <a:spLocks noChangeArrowheads="1"/>
            </p:cNvSpPr>
            <p:nvPr/>
          </p:nvSpPr>
          <p:spPr bwMode="auto">
            <a:xfrm>
              <a:off x="2411793" y="1655161"/>
              <a:ext cx="5238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P&lt;0.05</a:t>
              </a:r>
            </a:p>
          </p:txBody>
        </p:sp>
        <p:grpSp>
          <p:nvGrpSpPr>
            <p:cNvPr id="13346" name="Group 174"/>
            <p:cNvGrpSpPr>
              <a:grpSpLocks/>
            </p:cNvGrpSpPr>
            <p:nvPr/>
          </p:nvGrpSpPr>
          <p:grpSpPr bwMode="auto">
            <a:xfrm>
              <a:off x="1565151" y="1699927"/>
              <a:ext cx="1397124" cy="62198"/>
              <a:chOff x="6084868" y="2605633"/>
              <a:chExt cx="520720" cy="89638"/>
            </a:xfrm>
          </p:grpSpPr>
          <p:cxnSp>
            <p:nvCxnSpPr>
              <p:cNvPr id="176" name="Straight Connector 175"/>
              <p:cNvCxnSpPr/>
              <p:nvPr/>
            </p:nvCxnSpPr>
            <p:spPr>
              <a:xfrm flipV="1">
                <a:off x="6084865" y="2605154"/>
                <a:ext cx="0" cy="892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flipV="1">
                <a:off x="6084865" y="2605154"/>
                <a:ext cx="52067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flipV="1">
                <a:off x="6605538" y="2605154"/>
                <a:ext cx="0" cy="892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47" name="TextBox 178"/>
            <p:cNvSpPr txBox="1">
              <a:spLocks noChangeArrowheads="1"/>
            </p:cNvSpPr>
            <p:nvPr/>
          </p:nvSpPr>
          <p:spPr bwMode="auto">
            <a:xfrm>
              <a:off x="2588008" y="1540833"/>
              <a:ext cx="5238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>
                  <a:latin typeface="Calibri" pitchFamily="34" charset="0"/>
                </a:rPr>
                <a:t>P&lt;0.05</a:t>
              </a:r>
            </a:p>
          </p:txBody>
        </p:sp>
      </p:grpSp>
      <p:sp>
        <p:nvSpPr>
          <p:cNvPr id="13322" name="TextBox 20"/>
          <p:cNvSpPr txBox="1">
            <a:spLocks noChangeArrowheads="1"/>
          </p:cNvSpPr>
          <p:nvPr/>
        </p:nvSpPr>
        <p:spPr bwMode="auto">
          <a:xfrm rot="-5400000">
            <a:off x="2252663" y="3597275"/>
            <a:ext cx="18113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Calibri" pitchFamily="34" charset="0"/>
              </a:rPr>
              <a:t>Fold-change relative to vehicle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/>
          <p:cNvSpPr>
            <a:spLocks noChangeArrowheads="1"/>
          </p:cNvSpPr>
          <p:nvPr/>
        </p:nvSpPr>
        <p:spPr bwMode="auto">
          <a:xfrm>
            <a:off x="6105525" y="14288"/>
            <a:ext cx="3009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en-US" altLang="zh-CN" sz="1400" b="1">
                <a:latin typeface="Calibri" pitchFamily="34" charset="0"/>
              </a:rPr>
              <a:t>Bamji-Mirza</a:t>
            </a:r>
            <a:r>
              <a:rPr lang="en-US" altLang="zh-CN" sz="1400" b="1" i="1">
                <a:latin typeface="Calibri" pitchFamily="34" charset="0"/>
              </a:rPr>
              <a:t> et al. </a:t>
            </a:r>
            <a:r>
              <a:rPr lang="en-US" altLang="zh-CN" sz="1400" b="1">
                <a:latin typeface="Calibri" pitchFamily="34" charset="0"/>
              </a:rPr>
              <a:t>Supplemental Fig. 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33862" y="364112"/>
            <a:ext cx="2667264" cy="1169551"/>
          </a:xfrm>
          <a:prstGeom prst="rect">
            <a:avLst/>
          </a:prstGeom>
          <a:noFill/>
        </p:spPr>
        <p:txBody>
          <a:bodyPr numCol="2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latin typeface="+mn-lt"/>
                <a:cs typeface="+mn-cs"/>
              </a:rPr>
              <a:t>RFX2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latin typeface="+mn-lt"/>
                <a:cs typeface="+mn-cs"/>
              </a:rPr>
              <a:t>MAX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latin typeface="+mn-lt"/>
                <a:cs typeface="+mn-cs"/>
              </a:rPr>
              <a:t>ZNF174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latin typeface="+mn-lt"/>
                <a:cs typeface="+mn-cs"/>
              </a:rPr>
              <a:t>RFX3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latin typeface="+mn-lt"/>
                <a:cs typeface="+mn-cs"/>
              </a:rPr>
              <a:t>PAX5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latin typeface="+mn-lt"/>
                <a:cs typeface="+mn-cs"/>
              </a:rPr>
              <a:t>MBP-1, aka HIVEP1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latin typeface="+mn-lt"/>
                <a:cs typeface="+mn-cs"/>
              </a:rPr>
              <a:t>XBP1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latin typeface="+mn-lt"/>
                <a:cs typeface="+mn-cs"/>
              </a:rPr>
              <a:t>PRD1-BFc, aka IRF2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latin typeface="+mn-lt"/>
                <a:cs typeface="+mn-cs"/>
              </a:rPr>
              <a:t>OCT, aka POU5F1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latin typeface="+mn-lt"/>
                <a:cs typeface="+mn-cs"/>
              </a:rPr>
              <a:t>TFE3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latin typeface="+mn-lt"/>
                <a:cs typeface="+mn-cs"/>
              </a:rPr>
              <a:t>MEF2A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latin typeface="+mn-lt"/>
                <a:cs typeface="+mn-cs"/>
              </a:rPr>
              <a:t>RFX1</a:t>
            </a:r>
          </a:p>
        </p:txBody>
      </p:sp>
      <p:grpSp>
        <p:nvGrpSpPr>
          <p:cNvPr id="14339" name="Group 12"/>
          <p:cNvGrpSpPr>
            <a:grpSpLocks/>
          </p:cNvGrpSpPr>
          <p:nvPr/>
        </p:nvGrpSpPr>
        <p:grpSpPr bwMode="auto">
          <a:xfrm>
            <a:off x="465138" y="315913"/>
            <a:ext cx="4595812" cy="1111250"/>
            <a:chOff x="291026" y="556424"/>
            <a:chExt cx="4595299" cy="1111895"/>
          </a:xfrm>
        </p:grpSpPr>
        <p:pic>
          <p:nvPicPr>
            <p:cNvPr id="14365" name="Picture 13" descr="TF Gene Group 1 - new.jpg"/>
            <p:cNvPicPr>
              <a:picLocks noChangeAspect="1"/>
            </p:cNvPicPr>
            <p:nvPr/>
          </p:nvPicPr>
          <p:blipFill>
            <a:blip r:embed="rId2"/>
            <a:srcRect r="36133" b="85704"/>
            <a:stretch>
              <a:fillRect/>
            </a:stretch>
          </p:blipFill>
          <p:spPr bwMode="auto">
            <a:xfrm>
              <a:off x="323850" y="556424"/>
              <a:ext cx="4562475" cy="938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6" name="TextBox 15"/>
            <p:cNvSpPr txBox="1">
              <a:spLocks noChangeArrowheads="1"/>
            </p:cNvSpPr>
            <p:nvPr/>
          </p:nvSpPr>
          <p:spPr bwMode="auto">
            <a:xfrm>
              <a:off x="291026" y="1437487"/>
              <a:ext cx="24237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1</a:t>
              </a:r>
            </a:p>
          </p:txBody>
        </p:sp>
        <p:sp>
          <p:nvSpPr>
            <p:cNvPr id="14367" name="TextBox 19"/>
            <p:cNvSpPr txBox="1">
              <a:spLocks noChangeArrowheads="1"/>
            </p:cNvSpPr>
            <p:nvPr/>
          </p:nvSpPr>
          <p:spPr bwMode="auto">
            <a:xfrm>
              <a:off x="443426" y="1437487"/>
              <a:ext cx="24237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2</a:t>
              </a:r>
            </a:p>
          </p:txBody>
        </p:sp>
        <p:sp>
          <p:nvSpPr>
            <p:cNvPr id="14368" name="TextBox 22"/>
            <p:cNvSpPr txBox="1">
              <a:spLocks noChangeArrowheads="1"/>
            </p:cNvSpPr>
            <p:nvPr/>
          </p:nvSpPr>
          <p:spPr bwMode="auto">
            <a:xfrm>
              <a:off x="605351" y="1437487"/>
              <a:ext cx="24237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3</a:t>
              </a:r>
            </a:p>
          </p:txBody>
        </p:sp>
        <p:sp>
          <p:nvSpPr>
            <p:cNvPr id="14369" name="TextBox 23"/>
            <p:cNvSpPr txBox="1">
              <a:spLocks noChangeArrowheads="1"/>
            </p:cNvSpPr>
            <p:nvPr/>
          </p:nvSpPr>
          <p:spPr bwMode="auto">
            <a:xfrm>
              <a:off x="767276" y="1437487"/>
              <a:ext cx="24237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4</a:t>
              </a:r>
            </a:p>
          </p:txBody>
        </p:sp>
        <p:sp>
          <p:nvSpPr>
            <p:cNvPr id="14370" name="TextBox 24"/>
            <p:cNvSpPr txBox="1">
              <a:spLocks noChangeArrowheads="1"/>
            </p:cNvSpPr>
            <p:nvPr/>
          </p:nvSpPr>
          <p:spPr bwMode="auto">
            <a:xfrm>
              <a:off x="910151" y="1437487"/>
              <a:ext cx="24237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5</a:t>
              </a:r>
            </a:p>
          </p:txBody>
        </p:sp>
        <p:sp>
          <p:nvSpPr>
            <p:cNvPr id="14371" name="TextBox 25"/>
            <p:cNvSpPr txBox="1">
              <a:spLocks noChangeArrowheads="1"/>
            </p:cNvSpPr>
            <p:nvPr/>
          </p:nvSpPr>
          <p:spPr bwMode="auto">
            <a:xfrm>
              <a:off x="1062551" y="1437487"/>
              <a:ext cx="24237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6</a:t>
              </a:r>
            </a:p>
          </p:txBody>
        </p:sp>
        <p:sp>
          <p:nvSpPr>
            <p:cNvPr id="14372" name="TextBox 26"/>
            <p:cNvSpPr txBox="1">
              <a:spLocks noChangeArrowheads="1"/>
            </p:cNvSpPr>
            <p:nvPr/>
          </p:nvSpPr>
          <p:spPr bwMode="auto">
            <a:xfrm>
              <a:off x="1214951" y="1437487"/>
              <a:ext cx="24237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7</a:t>
              </a:r>
            </a:p>
          </p:txBody>
        </p:sp>
        <p:sp>
          <p:nvSpPr>
            <p:cNvPr id="14373" name="TextBox 27"/>
            <p:cNvSpPr txBox="1">
              <a:spLocks noChangeArrowheads="1"/>
            </p:cNvSpPr>
            <p:nvPr/>
          </p:nvSpPr>
          <p:spPr bwMode="auto">
            <a:xfrm>
              <a:off x="1367351" y="1437487"/>
              <a:ext cx="24237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8</a:t>
              </a:r>
            </a:p>
          </p:txBody>
        </p:sp>
        <p:sp>
          <p:nvSpPr>
            <p:cNvPr id="14374" name="TextBox 28"/>
            <p:cNvSpPr txBox="1">
              <a:spLocks noChangeArrowheads="1"/>
            </p:cNvSpPr>
            <p:nvPr/>
          </p:nvSpPr>
          <p:spPr bwMode="auto">
            <a:xfrm>
              <a:off x="1519751" y="1437487"/>
              <a:ext cx="24237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9</a:t>
              </a:r>
            </a:p>
          </p:txBody>
        </p:sp>
        <p:sp>
          <p:nvSpPr>
            <p:cNvPr id="14375" name="TextBox 29"/>
            <p:cNvSpPr txBox="1">
              <a:spLocks noChangeArrowheads="1"/>
            </p:cNvSpPr>
            <p:nvPr/>
          </p:nvSpPr>
          <p:spPr bwMode="auto">
            <a:xfrm>
              <a:off x="1643576" y="1437487"/>
              <a:ext cx="30008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10</a:t>
              </a:r>
            </a:p>
          </p:txBody>
        </p:sp>
        <p:sp>
          <p:nvSpPr>
            <p:cNvPr id="14376" name="TextBox 30"/>
            <p:cNvSpPr txBox="1">
              <a:spLocks noChangeArrowheads="1"/>
            </p:cNvSpPr>
            <p:nvPr/>
          </p:nvSpPr>
          <p:spPr bwMode="auto">
            <a:xfrm>
              <a:off x="1795976" y="1437487"/>
              <a:ext cx="30008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11</a:t>
              </a:r>
            </a:p>
          </p:txBody>
        </p:sp>
        <p:sp>
          <p:nvSpPr>
            <p:cNvPr id="14377" name="TextBox 31"/>
            <p:cNvSpPr txBox="1">
              <a:spLocks noChangeArrowheads="1"/>
            </p:cNvSpPr>
            <p:nvPr/>
          </p:nvSpPr>
          <p:spPr bwMode="auto">
            <a:xfrm>
              <a:off x="1948376" y="1437487"/>
              <a:ext cx="30008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12</a:t>
              </a:r>
            </a:p>
          </p:txBody>
        </p:sp>
      </p:grpSp>
      <p:grpSp>
        <p:nvGrpSpPr>
          <p:cNvPr id="14340" name="Group 32"/>
          <p:cNvGrpSpPr>
            <a:grpSpLocks/>
          </p:cNvGrpSpPr>
          <p:nvPr/>
        </p:nvGrpSpPr>
        <p:grpSpPr bwMode="auto">
          <a:xfrm>
            <a:off x="465138" y="3541713"/>
            <a:ext cx="5699125" cy="3217862"/>
            <a:chOff x="75126" y="158748"/>
            <a:chExt cx="5697976" cy="3217721"/>
          </a:xfrm>
        </p:grpSpPr>
        <p:pic>
          <p:nvPicPr>
            <p:cNvPr id="14354" name="Picture 33" descr="TF Gene Group 3 - new.jpg"/>
            <p:cNvPicPr>
              <a:picLocks noChangeAspect="1"/>
            </p:cNvPicPr>
            <p:nvPr/>
          </p:nvPicPr>
          <p:blipFill>
            <a:blip r:embed="rId3"/>
            <a:srcRect r="48920" b="71591"/>
            <a:stretch>
              <a:fillRect/>
            </a:stretch>
          </p:blipFill>
          <p:spPr bwMode="auto">
            <a:xfrm>
              <a:off x="109851" y="158748"/>
              <a:ext cx="5663251" cy="30607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5" name="TextBox 34"/>
            <p:cNvSpPr txBox="1">
              <a:spLocks noChangeArrowheads="1"/>
            </p:cNvSpPr>
            <p:nvPr/>
          </p:nvSpPr>
          <p:spPr bwMode="auto">
            <a:xfrm>
              <a:off x="75126" y="3145637"/>
              <a:ext cx="24237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1</a:t>
              </a:r>
            </a:p>
          </p:txBody>
        </p:sp>
        <p:sp>
          <p:nvSpPr>
            <p:cNvPr id="14356" name="TextBox 35"/>
            <p:cNvSpPr txBox="1">
              <a:spLocks noChangeArrowheads="1"/>
            </p:cNvSpPr>
            <p:nvPr/>
          </p:nvSpPr>
          <p:spPr bwMode="auto">
            <a:xfrm>
              <a:off x="227526" y="3145637"/>
              <a:ext cx="24237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2</a:t>
              </a:r>
            </a:p>
          </p:txBody>
        </p:sp>
        <p:sp>
          <p:nvSpPr>
            <p:cNvPr id="14357" name="TextBox 36"/>
            <p:cNvSpPr txBox="1">
              <a:spLocks noChangeArrowheads="1"/>
            </p:cNvSpPr>
            <p:nvPr/>
          </p:nvSpPr>
          <p:spPr bwMode="auto">
            <a:xfrm>
              <a:off x="389451" y="3145637"/>
              <a:ext cx="24237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3</a:t>
              </a:r>
            </a:p>
          </p:txBody>
        </p:sp>
        <p:sp>
          <p:nvSpPr>
            <p:cNvPr id="14358" name="TextBox 37"/>
            <p:cNvSpPr txBox="1">
              <a:spLocks noChangeArrowheads="1"/>
            </p:cNvSpPr>
            <p:nvPr/>
          </p:nvSpPr>
          <p:spPr bwMode="auto">
            <a:xfrm>
              <a:off x="551376" y="3145637"/>
              <a:ext cx="24237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4</a:t>
              </a:r>
            </a:p>
          </p:txBody>
        </p:sp>
        <p:sp>
          <p:nvSpPr>
            <p:cNvPr id="14359" name="TextBox 38"/>
            <p:cNvSpPr txBox="1">
              <a:spLocks noChangeArrowheads="1"/>
            </p:cNvSpPr>
            <p:nvPr/>
          </p:nvSpPr>
          <p:spPr bwMode="auto">
            <a:xfrm>
              <a:off x="694251" y="3145637"/>
              <a:ext cx="24237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5</a:t>
              </a:r>
            </a:p>
          </p:txBody>
        </p:sp>
        <p:sp>
          <p:nvSpPr>
            <p:cNvPr id="14360" name="TextBox 39"/>
            <p:cNvSpPr txBox="1">
              <a:spLocks noChangeArrowheads="1"/>
            </p:cNvSpPr>
            <p:nvPr/>
          </p:nvSpPr>
          <p:spPr bwMode="auto">
            <a:xfrm>
              <a:off x="846651" y="3145637"/>
              <a:ext cx="24237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6</a:t>
              </a:r>
            </a:p>
          </p:txBody>
        </p:sp>
        <p:sp>
          <p:nvSpPr>
            <p:cNvPr id="14361" name="TextBox 40"/>
            <p:cNvSpPr txBox="1">
              <a:spLocks noChangeArrowheads="1"/>
            </p:cNvSpPr>
            <p:nvPr/>
          </p:nvSpPr>
          <p:spPr bwMode="auto">
            <a:xfrm>
              <a:off x="999051" y="3145637"/>
              <a:ext cx="24237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7</a:t>
              </a:r>
            </a:p>
          </p:txBody>
        </p:sp>
        <p:sp>
          <p:nvSpPr>
            <p:cNvPr id="14362" name="TextBox 41"/>
            <p:cNvSpPr txBox="1">
              <a:spLocks noChangeArrowheads="1"/>
            </p:cNvSpPr>
            <p:nvPr/>
          </p:nvSpPr>
          <p:spPr bwMode="auto">
            <a:xfrm>
              <a:off x="1151451" y="3145637"/>
              <a:ext cx="24237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8</a:t>
              </a:r>
            </a:p>
          </p:txBody>
        </p:sp>
        <p:sp>
          <p:nvSpPr>
            <p:cNvPr id="14363" name="TextBox 42"/>
            <p:cNvSpPr txBox="1">
              <a:spLocks noChangeArrowheads="1"/>
            </p:cNvSpPr>
            <p:nvPr/>
          </p:nvSpPr>
          <p:spPr bwMode="auto">
            <a:xfrm>
              <a:off x="1303851" y="3145637"/>
              <a:ext cx="24237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9</a:t>
              </a:r>
            </a:p>
          </p:txBody>
        </p:sp>
        <p:sp>
          <p:nvSpPr>
            <p:cNvPr id="14364" name="TextBox 43"/>
            <p:cNvSpPr txBox="1">
              <a:spLocks noChangeArrowheads="1"/>
            </p:cNvSpPr>
            <p:nvPr/>
          </p:nvSpPr>
          <p:spPr bwMode="auto">
            <a:xfrm>
              <a:off x="1427676" y="3145637"/>
              <a:ext cx="30008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alibri" pitchFamily="34" charset="0"/>
                </a:rPr>
                <a:t>10</a:t>
              </a:r>
            </a:p>
          </p:txBody>
        </p:sp>
      </p:grpSp>
      <p:sp>
        <p:nvSpPr>
          <p:cNvPr id="14341" name="TextBox 44"/>
          <p:cNvSpPr txBox="1">
            <a:spLocks noChangeArrowheads="1"/>
          </p:cNvSpPr>
          <p:nvPr/>
        </p:nvSpPr>
        <p:spPr bwMode="auto">
          <a:xfrm>
            <a:off x="6013450" y="3525838"/>
            <a:ext cx="2212975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r>
              <a:rPr lang="en-US" sz="1000">
                <a:latin typeface="Calibri" pitchFamily="34" charset="0"/>
              </a:rPr>
              <a:t>EKLF, KLF1</a:t>
            </a:r>
          </a:p>
          <a:p>
            <a:pPr marL="228600" indent="-228600">
              <a:buFontTx/>
              <a:buAutoNum type="arabicPeriod"/>
            </a:pPr>
            <a:r>
              <a:rPr lang="en-US" sz="1000">
                <a:latin typeface="Calibri" pitchFamily="34" charset="0"/>
              </a:rPr>
              <a:t>NF-E1/YY1, aka YY1</a:t>
            </a:r>
          </a:p>
          <a:p>
            <a:pPr marL="228600" indent="-228600">
              <a:buFontTx/>
              <a:buAutoNum type="arabicPeriod"/>
            </a:pPr>
            <a:r>
              <a:rPr lang="en-US" sz="1000">
                <a:latin typeface="Calibri" pitchFamily="34" charset="0"/>
              </a:rPr>
              <a:t>MBP-1, aka HIVEP1</a:t>
            </a:r>
          </a:p>
          <a:p>
            <a:pPr marL="228600" indent="-228600">
              <a:buFontTx/>
              <a:buAutoNum type="arabicPeriod"/>
            </a:pPr>
            <a:r>
              <a:rPr lang="en-US" sz="1000">
                <a:latin typeface="Calibri" pitchFamily="34" charset="0"/>
              </a:rPr>
              <a:t>CEBP, aka CEBPA</a:t>
            </a:r>
          </a:p>
          <a:p>
            <a:pPr marL="228600" indent="-228600">
              <a:buFontTx/>
              <a:buAutoNum type="arabicPeriod"/>
            </a:pPr>
            <a:r>
              <a:rPr lang="en-US" sz="1000">
                <a:latin typeface="Calibri" pitchFamily="34" charset="0"/>
              </a:rPr>
              <a:t>E2F1, aka E2F TF1</a:t>
            </a:r>
          </a:p>
          <a:p>
            <a:pPr marL="228600" indent="-228600">
              <a:buFontTx/>
              <a:buAutoNum type="arabicPeriod"/>
            </a:pPr>
            <a:r>
              <a:rPr lang="en-US" sz="1000">
                <a:latin typeface="Calibri" pitchFamily="34" charset="0"/>
              </a:rPr>
              <a:t>ZNF174</a:t>
            </a:r>
          </a:p>
          <a:p>
            <a:pPr marL="228600" indent="-228600">
              <a:buFontTx/>
              <a:buAutoNum type="arabicPeriod"/>
            </a:pPr>
            <a:r>
              <a:rPr lang="en-US" sz="1000">
                <a:latin typeface="Calibri" pitchFamily="34" charset="0"/>
              </a:rPr>
              <a:t>STAT3</a:t>
            </a:r>
          </a:p>
          <a:p>
            <a:pPr marL="228600" indent="-228600">
              <a:buFontTx/>
              <a:buAutoNum type="arabicPeriod"/>
            </a:pPr>
            <a:r>
              <a:rPr lang="en-US" sz="1000">
                <a:latin typeface="Calibri" pitchFamily="34" charset="0"/>
              </a:rPr>
              <a:t>HiNF/D3, aka HINFP</a:t>
            </a:r>
          </a:p>
          <a:p>
            <a:pPr marL="228600" indent="-228600">
              <a:buFontTx/>
              <a:buAutoNum type="arabicPeriod"/>
            </a:pPr>
            <a:r>
              <a:rPr lang="en-US" sz="1000">
                <a:latin typeface="Calibri" pitchFamily="34" charset="0"/>
              </a:rPr>
              <a:t>LyF, aka IKZF1</a:t>
            </a:r>
          </a:p>
          <a:p>
            <a:pPr marL="228600" indent="-228600">
              <a:buFontTx/>
              <a:buAutoNum type="arabicPeriod"/>
            </a:pPr>
            <a:r>
              <a:rPr lang="en-US" sz="1000">
                <a:latin typeface="Calibri" pitchFamily="34" charset="0"/>
              </a:rPr>
              <a:t>GKLF, aka KLF4</a:t>
            </a:r>
          </a:p>
        </p:txBody>
      </p:sp>
      <p:grpSp>
        <p:nvGrpSpPr>
          <p:cNvPr id="14342" name="Group 45"/>
          <p:cNvGrpSpPr>
            <a:grpSpLocks/>
          </p:cNvGrpSpPr>
          <p:nvPr/>
        </p:nvGrpSpPr>
        <p:grpSpPr bwMode="auto">
          <a:xfrm>
            <a:off x="465138" y="1706563"/>
            <a:ext cx="4641850" cy="1620837"/>
            <a:chOff x="240226" y="2062049"/>
            <a:chExt cx="4641973" cy="1620694"/>
          </a:xfrm>
        </p:grpSpPr>
        <p:grpSp>
          <p:nvGrpSpPr>
            <p:cNvPr id="14346" name="Group 19"/>
            <p:cNvGrpSpPr>
              <a:grpSpLocks/>
            </p:cNvGrpSpPr>
            <p:nvPr/>
          </p:nvGrpSpPr>
          <p:grpSpPr bwMode="auto">
            <a:xfrm>
              <a:off x="240226" y="2062049"/>
              <a:ext cx="4641973" cy="1620694"/>
              <a:chOff x="208476" y="161925"/>
              <a:chExt cx="4641973" cy="1620694"/>
            </a:xfrm>
          </p:grpSpPr>
          <p:pic>
            <p:nvPicPr>
              <p:cNvPr id="14348" name="Picture 48" descr="TF Gene Group 2 - new.jpg"/>
              <p:cNvPicPr>
                <a:picLocks noChangeAspect="1"/>
              </p:cNvPicPr>
              <p:nvPr/>
            </p:nvPicPr>
            <p:blipFill>
              <a:blip r:embed="rId4"/>
              <a:srcRect r="53278" b="84732"/>
              <a:stretch>
                <a:fillRect/>
              </a:stretch>
            </p:blipFill>
            <p:spPr bwMode="auto">
              <a:xfrm>
                <a:off x="256640" y="161925"/>
                <a:ext cx="4593809" cy="1476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4349" name="TextBox 49"/>
              <p:cNvSpPr txBox="1">
                <a:spLocks noChangeArrowheads="1"/>
              </p:cNvSpPr>
              <p:nvPr/>
            </p:nvSpPr>
            <p:spPr bwMode="auto">
              <a:xfrm>
                <a:off x="208476" y="1551787"/>
                <a:ext cx="242374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900" b="1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14350" name="TextBox 50"/>
              <p:cNvSpPr txBox="1">
                <a:spLocks noChangeArrowheads="1"/>
              </p:cNvSpPr>
              <p:nvPr/>
            </p:nvSpPr>
            <p:spPr bwMode="auto">
              <a:xfrm>
                <a:off x="360876" y="1551787"/>
                <a:ext cx="242374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900" b="1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14351" name="TextBox 51"/>
              <p:cNvSpPr txBox="1">
                <a:spLocks noChangeArrowheads="1"/>
              </p:cNvSpPr>
              <p:nvPr/>
            </p:nvSpPr>
            <p:spPr bwMode="auto">
              <a:xfrm>
                <a:off x="522801" y="1551787"/>
                <a:ext cx="242374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900" b="1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14352" name="TextBox 52"/>
              <p:cNvSpPr txBox="1">
                <a:spLocks noChangeArrowheads="1"/>
              </p:cNvSpPr>
              <p:nvPr/>
            </p:nvSpPr>
            <p:spPr bwMode="auto">
              <a:xfrm>
                <a:off x="684726" y="1551787"/>
                <a:ext cx="242374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900" b="1">
                    <a:latin typeface="Calibri" pitchFamily="34" charset="0"/>
                  </a:rPr>
                  <a:t>4</a:t>
                </a:r>
              </a:p>
            </p:txBody>
          </p:sp>
          <p:sp>
            <p:nvSpPr>
              <p:cNvPr id="14353" name="TextBox 53"/>
              <p:cNvSpPr txBox="1">
                <a:spLocks noChangeArrowheads="1"/>
              </p:cNvSpPr>
              <p:nvPr/>
            </p:nvSpPr>
            <p:spPr bwMode="auto">
              <a:xfrm>
                <a:off x="827601" y="1551787"/>
                <a:ext cx="242374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900" b="1">
                    <a:latin typeface="Calibri" pitchFamily="34" charset="0"/>
                  </a:rPr>
                  <a:t>5</a:t>
                </a:r>
              </a:p>
            </p:txBody>
          </p:sp>
        </p:grpSp>
        <p:sp>
          <p:nvSpPr>
            <p:cNvPr id="14347" name="TextBox 47"/>
            <p:cNvSpPr txBox="1">
              <a:spLocks noChangeArrowheads="1"/>
            </p:cNvSpPr>
            <p:nvPr/>
          </p:nvSpPr>
          <p:spPr bwMode="auto">
            <a:xfrm>
              <a:off x="3197101" y="2114019"/>
              <a:ext cx="1525819" cy="861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28600" indent="-228600">
                <a:buFontTx/>
                <a:buAutoNum type="arabicPeriod"/>
              </a:pPr>
              <a:r>
                <a:rPr lang="en-US" sz="1000">
                  <a:latin typeface="Calibri" pitchFamily="34" charset="0"/>
                </a:rPr>
                <a:t>CBFB</a:t>
              </a:r>
            </a:p>
            <a:p>
              <a:pPr marL="228600" indent="-228600">
                <a:buFontTx/>
                <a:buAutoNum type="arabicPeriod"/>
              </a:pPr>
              <a:r>
                <a:rPr lang="en-US" sz="1000">
                  <a:latin typeface="Calibri" pitchFamily="34" charset="0"/>
                </a:rPr>
                <a:t>TFE3</a:t>
              </a:r>
            </a:p>
            <a:p>
              <a:pPr marL="228600" indent="-228600">
                <a:buFontTx/>
                <a:buAutoNum type="arabicPeriod"/>
              </a:pPr>
              <a:r>
                <a:rPr lang="en-US" sz="1000">
                  <a:latin typeface="Calibri" pitchFamily="34" charset="0"/>
                </a:rPr>
                <a:t>NF-Atx, aka NFATC3</a:t>
              </a:r>
            </a:p>
            <a:p>
              <a:pPr marL="228600" indent="-228600">
                <a:buFontTx/>
                <a:buAutoNum type="arabicPeriod"/>
              </a:pPr>
              <a:r>
                <a:rPr lang="en-US" sz="1000">
                  <a:latin typeface="Calibri" pitchFamily="34" charset="0"/>
                </a:rPr>
                <a:t>Pit-1, aka POU1F1</a:t>
              </a:r>
            </a:p>
            <a:p>
              <a:pPr marL="228600" indent="-228600">
                <a:buFontTx/>
                <a:buAutoNum type="arabicPeriod"/>
              </a:pPr>
              <a:r>
                <a:rPr lang="en-US" sz="1000">
                  <a:latin typeface="Calibri" pitchFamily="34" charset="0"/>
                </a:rPr>
                <a:t>CEBP, aka CEBPA</a:t>
              </a:r>
            </a:p>
          </p:txBody>
        </p:sp>
      </p:grpSp>
      <p:sp>
        <p:nvSpPr>
          <p:cNvPr id="14343" name="Text Box 26"/>
          <p:cNvSpPr txBox="1">
            <a:spLocks noChangeArrowheads="1"/>
          </p:cNvSpPr>
          <p:nvPr/>
        </p:nvSpPr>
        <p:spPr bwMode="auto">
          <a:xfrm>
            <a:off x="123825" y="155575"/>
            <a:ext cx="2936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Calibri" pitchFamily="34" charset="0"/>
              </a:rPr>
              <a:t>A</a:t>
            </a:r>
          </a:p>
        </p:txBody>
      </p:sp>
      <p:sp>
        <p:nvSpPr>
          <p:cNvPr id="14344" name="Text Box 26"/>
          <p:cNvSpPr txBox="1">
            <a:spLocks noChangeArrowheads="1"/>
          </p:cNvSpPr>
          <p:nvPr/>
        </p:nvSpPr>
        <p:spPr bwMode="auto">
          <a:xfrm>
            <a:off x="128588" y="1684338"/>
            <a:ext cx="285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Calibri" pitchFamily="34" charset="0"/>
              </a:rPr>
              <a:t>B</a:t>
            </a:r>
          </a:p>
        </p:txBody>
      </p:sp>
      <p:sp>
        <p:nvSpPr>
          <p:cNvPr id="14345" name="Text Box 26"/>
          <p:cNvSpPr txBox="1">
            <a:spLocks noChangeArrowheads="1"/>
          </p:cNvSpPr>
          <p:nvPr/>
        </p:nvSpPr>
        <p:spPr bwMode="auto">
          <a:xfrm>
            <a:off x="131763" y="3524250"/>
            <a:ext cx="279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Calibri" pitchFamily="34" charset="0"/>
              </a:rPr>
              <a:t>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124</Words>
  <Application>Microsoft Office PowerPoint</Application>
  <PresentationFormat>On-screen Show (4:3)</PresentationFormat>
  <Paragraphs>80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Arial</vt:lpstr>
      <vt:lpstr>SimSun</vt:lpstr>
      <vt:lpstr>Office Theme</vt:lpstr>
      <vt:lpstr>Slide 1</vt:lpstr>
      <vt:lpstr>Slide 2</vt:lpstr>
    </vt:vector>
  </TitlesOfParts>
  <Company>NRC-CNRC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bamjimirzm</dc:creator>
  <cp:lastModifiedBy>zhangwa</cp:lastModifiedBy>
  <cp:revision>81</cp:revision>
  <dcterms:created xsi:type="dcterms:W3CDTF">2013-08-29T18:20:31Z</dcterms:created>
  <dcterms:modified xsi:type="dcterms:W3CDTF">2013-11-28T15:34:39Z</dcterms:modified>
</cp:coreProperties>
</file>