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/>
    <p:restoredTop sz="96499" autoAdjust="0"/>
  </p:normalViewPr>
  <p:slideViewPr>
    <p:cSldViewPr snapToGrid="0" snapToObjects="1">
      <p:cViewPr varScale="1">
        <p:scale>
          <a:sx n="112" d="100"/>
          <a:sy n="112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2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2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4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7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7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1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5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0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6CC7CF48-348B-AC43-9C98-1BB3B7E0BFB5}"/>
              </a:ext>
            </a:extLst>
          </p:cNvPr>
          <p:cNvSpPr txBox="1"/>
          <p:nvPr/>
        </p:nvSpPr>
        <p:spPr>
          <a:xfrm>
            <a:off x="8809725" y="54436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268" y="162524"/>
            <a:ext cx="8592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Supplementary Figure 2.  Coronal </a:t>
            </a:r>
            <a:r>
              <a:rPr lang="en-US" sz="1200" dirty="0">
                <a:latin typeface="Helvetica"/>
                <a:cs typeface="Helvetica"/>
              </a:rPr>
              <a:t>views, </a:t>
            </a:r>
            <a:r>
              <a:rPr lang="en-US" sz="1200" dirty="0" err="1" smtClean="0">
                <a:latin typeface="Helvetica"/>
                <a:cs typeface="Helvetica"/>
              </a:rPr>
              <a:t>Cavum</a:t>
            </a:r>
            <a:r>
              <a:rPr lang="en-US" sz="1200" dirty="0" smtClean="0">
                <a:latin typeface="Helvetica"/>
                <a:cs typeface="Helvetica"/>
              </a:rPr>
              <a:t> Septum </a:t>
            </a:r>
            <a:r>
              <a:rPr lang="en-US" sz="1200" dirty="0" err="1">
                <a:latin typeface="Helvetica"/>
                <a:cs typeface="Helvetica"/>
              </a:rPr>
              <a:t>P</a:t>
            </a:r>
            <a:r>
              <a:rPr lang="en-US" sz="1200" dirty="0" err="1" smtClean="0">
                <a:latin typeface="Helvetica"/>
                <a:cs typeface="Helvetica"/>
              </a:rPr>
              <a:t>ellucidum</a:t>
            </a:r>
            <a:r>
              <a:rPr lang="en-US" sz="1200" dirty="0" smtClean="0">
                <a:latin typeface="Helvetica"/>
                <a:cs typeface="Helvetica"/>
              </a:rPr>
              <a:t> present in two of the three Ex-Football Players, P1</a:t>
            </a:r>
            <a:r>
              <a:rPr lang="en-US" sz="1200" dirty="0">
                <a:latin typeface="Helvetica"/>
                <a:cs typeface="Helvetica"/>
              </a:rPr>
              <a:t>, </a:t>
            </a:r>
            <a:r>
              <a:rPr lang="en-US" sz="1200" dirty="0" smtClean="0">
                <a:latin typeface="Helvetica"/>
                <a:cs typeface="Helvetica"/>
              </a:rPr>
              <a:t>P4. </a:t>
            </a:r>
            <a:endParaRPr lang="en-US" sz="1200" dirty="0">
              <a:latin typeface="Helvetica"/>
              <a:cs typeface="Helvetica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5165" y="2694844"/>
            <a:ext cx="8835208" cy="1867749"/>
            <a:chOff x="105165" y="2694844"/>
            <a:chExt cx="8835208" cy="1867749"/>
          </a:xfrm>
        </p:grpSpPr>
        <p:grpSp>
          <p:nvGrpSpPr>
            <p:cNvPr id="5" name="Group 4"/>
            <p:cNvGrpSpPr/>
            <p:nvPr/>
          </p:nvGrpSpPr>
          <p:grpSpPr>
            <a:xfrm>
              <a:off x="105165" y="2758522"/>
              <a:ext cx="4868273" cy="1804071"/>
              <a:chOff x="367049" y="2758522"/>
              <a:chExt cx="4868273" cy="1804071"/>
            </a:xfrm>
          </p:grpSpPr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F30B8E61-A787-6FDD-73AF-41CF0DD9982B}"/>
                  </a:ext>
                </a:extLst>
              </p:cNvPr>
              <p:cNvSpPr txBox="1"/>
              <p:nvPr/>
            </p:nvSpPr>
            <p:spPr>
              <a:xfrm>
                <a:off x="367049" y="3469601"/>
                <a:ext cx="4577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Helvetica"/>
                    <a:cs typeface="Helvetica"/>
                  </a:rPr>
                  <a:t>P2 </a:t>
                </a:r>
              </a:p>
            </p:txBody>
          </p:sp>
          <p:pic>
            <p:nvPicPr>
              <p:cNvPr id="16" name="Picture 15" descr="A coin with a face on it&#10;&#10;Description automatically generated with low confidence">
                <a:extLst>
                  <a:ext uri="{FF2B5EF4-FFF2-40B4-BE49-F238E27FC236}">
                    <a16:creationId xmlns="" xmlns:a16="http://schemas.microsoft.com/office/drawing/2014/main" id="{583BDC6C-2F78-C800-1B6D-D410423D8AA8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88" t="16067" r="6390" b="10106"/>
              <a:stretch/>
            </p:blipFill>
            <p:spPr>
              <a:xfrm>
                <a:off x="757949" y="2762368"/>
                <a:ext cx="1495425" cy="1800225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glass&#10;&#10;Description automatically generated">
                <a:extLst>
                  <a:ext uri="{FF2B5EF4-FFF2-40B4-BE49-F238E27FC236}">
                    <a16:creationId xmlns="" xmlns:a16="http://schemas.microsoft.com/office/drawing/2014/main" id="{9B0AD5EE-0952-3044-14F5-61861447B131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78" t="10950" r="7356" b="35800"/>
              <a:stretch/>
            </p:blipFill>
            <p:spPr>
              <a:xfrm>
                <a:off x="2245791" y="2758522"/>
                <a:ext cx="1499616" cy="129844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="" xmlns:a16="http://schemas.microsoft.com/office/drawing/2014/main" id="{80D64187-2D89-4693-AADA-DD14C87FF1A8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09" t="12821" r="7025" b="33927"/>
              <a:stretch/>
            </p:blipFill>
            <p:spPr>
              <a:xfrm>
                <a:off x="3735706" y="2771222"/>
                <a:ext cx="1499616" cy="1298448"/>
              </a:xfrm>
              <a:prstGeom prst="rect">
                <a:avLst/>
              </a:prstGeom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1976097" y="2777150"/>
                <a:ext cx="27727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  <a:latin typeface="Helvetica"/>
                    <a:cs typeface="Helvetica"/>
                  </a:rPr>
                  <a:t>R</a:t>
                </a: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115099" y="2694844"/>
              <a:ext cx="382527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Helvetica"/>
                  <a:cs typeface="Helvetica"/>
                </a:rPr>
                <a:t>P2. </a:t>
              </a:r>
              <a:r>
                <a:rPr lang="en-US" sz="1050" b="1" dirty="0" err="1" smtClean="0">
                  <a:latin typeface="Helvetica"/>
                  <a:cs typeface="Helvetica"/>
                </a:rPr>
                <a:t>Cavum</a:t>
              </a:r>
              <a:r>
                <a:rPr lang="en-US" sz="1050" b="1" dirty="0" smtClean="0">
                  <a:latin typeface="Helvetica"/>
                  <a:cs typeface="Helvetica"/>
                </a:rPr>
                <a:t> septum </a:t>
              </a:r>
              <a:r>
                <a:rPr lang="en-US" sz="1050" b="1" dirty="0" err="1" smtClean="0">
                  <a:latin typeface="Helvetica"/>
                  <a:cs typeface="Helvetica"/>
                </a:rPr>
                <a:t>pellucidum</a:t>
              </a:r>
              <a:r>
                <a:rPr lang="en-US" sz="1050" b="1" dirty="0" smtClean="0">
                  <a:latin typeface="Helvetica"/>
                  <a:cs typeface="Helvetica"/>
                </a:rPr>
                <a:t> not present.</a:t>
              </a:r>
            </a:p>
            <a:p>
              <a:endParaRPr lang="en-US" sz="1050" dirty="0" smtClean="0">
                <a:latin typeface="Helvetica"/>
                <a:cs typeface="Helvetica"/>
              </a:endParaRPr>
            </a:p>
            <a:p>
              <a:r>
                <a:rPr lang="en-US" sz="1050" dirty="0" smtClean="0">
                  <a:latin typeface="Helvetica"/>
                  <a:cs typeface="Helvetica"/>
                </a:rPr>
                <a:t>Age at Entry into </a:t>
              </a:r>
              <a:r>
                <a:rPr lang="en-US" sz="1050" dirty="0" err="1" smtClean="0">
                  <a:latin typeface="Helvetica"/>
                  <a:cs typeface="Helvetica"/>
                </a:rPr>
                <a:t>tPBM</a:t>
              </a:r>
              <a:r>
                <a:rPr lang="en-US" sz="1050" dirty="0" smtClean="0">
                  <a:latin typeface="Helvetica"/>
                  <a:cs typeface="Helvetica"/>
                </a:rPr>
                <a:t> study:  55 Yr. 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Age First Exposure to Football:  7 Yr., Pop Warner</a:t>
              </a:r>
            </a:p>
            <a:p>
              <a:r>
                <a:rPr lang="en-US" sz="1050" dirty="0">
                  <a:latin typeface="Helvetica"/>
                  <a:cs typeface="Helvetica"/>
                </a:rPr>
                <a:t>Y</a:t>
              </a:r>
              <a:r>
                <a:rPr lang="en-US" sz="1050" dirty="0" smtClean="0">
                  <a:latin typeface="Helvetica"/>
                  <a:cs typeface="Helvetica"/>
                </a:rPr>
                <a:t>ears played Football:  15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Years played Pro-Football:  0, College only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Position:  Tackle, Offensive Lineman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Some </a:t>
              </a:r>
              <a:r>
                <a:rPr lang="en-US" sz="1050" dirty="0" err="1" smtClean="0">
                  <a:latin typeface="Helvetica"/>
                  <a:cs typeface="Helvetica"/>
                </a:rPr>
                <a:t>fronto</a:t>
              </a:r>
              <a:r>
                <a:rPr lang="en-US" sz="1050" dirty="0" smtClean="0">
                  <a:latin typeface="Helvetica"/>
                  <a:cs typeface="Helvetica"/>
                </a:rPr>
                <a:t>-temporal cortical atrophy.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5347" y="519030"/>
            <a:ext cx="8517993" cy="1901618"/>
            <a:chOff x="115347" y="519030"/>
            <a:chExt cx="8517993" cy="1901618"/>
          </a:xfrm>
        </p:grpSpPr>
        <p:grpSp>
          <p:nvGrpSpPr>
            <p:cNvPr id="4" name="Group 3"/>
            <p:cNvGrpSpPr/>
            <p:nvPr/>
          </p:nvGrpSpPr>
          <p:grpSpPr>
            <a:xfrm>
              <a:off x="115347" y="587344"/>
              <a:ext cx="4880973" cy="1833304"/>
              <a:chOff x="367049" y="587344"/>
              <a:chExt cx="4880973" cy="1833304"/>
            </a:xfrm>
          </p:grpSpPr>
          <p:pic>
            <p:nvPicPr>
              <p:cNvPr id="2" name="Picture 1" descr="A close-up of a coin&#10;&#10;Description automatically generated with medium confidence">
                <a:extLst>
                  <a:ext uri="{FF2B5EF4-FFF2-40B4-BE49-F238E27FC236}">
                    <a16:creationId xmlns="" xmlns:a16="http://schemas.microsoft.com/office/drawing/2014/main" id="{276C5FCA-56D2-2527-4E35-4170F37DA913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89" t="14759" r="6389" b="10057"/>
              <a:stretch/>
            </p:blipFill>
            <p:spPr>
              <a:xfrm>
                <a:off x="757950" y="587344"/>
                <a:ext cx="1495425" cy="1833304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C60022A7-1279-17B2-6F09-A13EA2D4BAFB}"/>
                  </a:ext>
                </a:extLst>
              </p:cNvPr>
              <p:cNvSpPr txBox="1"/>
              <p:nvPr/>
            </p:nvSpPr>
            <p:spPr>
              <a:xfrm>
                <a:off x="367049" y="1220982"/>
                <a:ext cx="4577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Helvetica"/>
                    <a:cs typeface="Helvetica"/>
                  </a:rPr>
                  <a:t>P1 </a:t>
                </a:r>
              </a:p>
            </p:txBody>
          </p:sp>
          <p:pic>
            <p:nvPicPr>
              <p:cNvPr id="12" name="Picture 11" descr="A close-up of a human skull&#10;&#10;Description automatically generated with medium confidence">
                <a:extLst>
                  <a:ext uri="{FF2B5EF4-FFF2-40B4-BE49-F238E27FC236}">
                    <a16:creationId xmlns="" xmlns:a16="http://schemas.microsoft.com/office/drawing/2014/main" id="{D4AEAC08-02E7-5EAE-7DF6-ECBB2F06B64C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78" t="16653" r="7357" b="30097"/>
              <a:stretch/>
            </p:blipFill>
            <p:spPr>
              <a:xfrm>
                <a:off x="2248338" y="587344"/>
                <a:ext cx="1499616" cy="1298448"/>
              </a:xfrm>
              <a:prstGeom prst="rect">
                <a:avLst/>
              </a:prstGeom>
            </p:spPr>
          </p:pic>
          <p:pic>
            <p:nvPicPr>
              <p:cNvPr id="13" name="Picture 12" descr="A close-up of a human skull&#10;&#10;Description automatically generated with medium confidence">
                <a:extLst>
                  <a:ext uri="{FF2B5EF4-FFF2-40B4-BE49-F238E27FC236}">
                    <a16:creationId xmlns="" xmlns:a16="http://schemas.microsoft.com/office/drawing/2014/main" id="{EC80D4EE-0E9C-A6DC-81EC-2E5646D3DF27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09" t="16653" r="7025" b="30097"/>
              <a:stretch/>
            </p:blipFill>
            <p:spPr>
              <a:xfrm>
                <a:off x="3748406" y="590128"/>
                <a:ext cx="1499616" cy="1298448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1991443" y="590128"/>
                <a:ext cx="27727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  <a:latin typeface="Helvetica"/>
                    <a:cs typeface="Helvetica"/>
                  </a:rPr>
                  <a:t>R</a:t>
                </a: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103340" y="519030"/>
              <a:ext cx="3530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Helvetica"/>
                  <a:cs typeface="Helvetica"/>
                </a:rPr>
                <a:t>P1. </a:t>
              </a:r>
              <a:r>
                <a:rPr lang="en-US" sz="1050" b="1" dirty="0" err="1" smtClean="0">
                  <a:latin typeface="Helvetica"/>
                  <a:cs typeface="Helvetica"/>
                </a:rPr>
                <a:t>Cavum</a:t>
              </a:r>
              <a:r>
                <a:rPr lang="en-US" sz="1050" b="1" dirty="0" smtClean="0">
                  <a:latin typeface="Helvetica"/>
                  <a:cs typeface="Helvetica"/>
                </a:rPr>
                <a:t> septum </a:t>
              </a:r>
              <a:r>
                <a:rPr lang="en-US" sz="1050" b="1" dirty="0" err="1" smtClean="0">
                  <a:latin typeface="Helvetica"/>
                  <a:cs typeface="Helvetica"/>
                </a:rPr>
                <a:t>pellucidum</a:t>
              </a:r>
              <a:r>
                <a:rPr lang="en-US" sz="1050" b="1" dirty="0" smtClean="0">
                  <a:latin typeface="Helvetica"/>
                  <a:cs typeface="Helvetica"/>
                </a:rPr>
                <a:t> present.</a:t>
              </a:r>
            </a:p>
            <a:p>
              <a:endParaRPr lang="en-US" sz="1050" dirty="0" smtClean="0">
                <a:latin typeface="Helvetica"/>
                <a:cs typeface="Helvetica"/>
              </a:endParaRPr>
            </a:p>
            <a:p>
              <a:r>
                <a:rPr lang="en-US" sz="1050" dirty="0" smtClean="0">
                  <a:latin typeface="Helvetica"/>
                  <a:cs typeface="Helvetica"/>
                </a:rPr>
                <a:t>Age at Entry into </a:t>
              </a:r>
              <a:r>
                <a:rPr lang="en-US" sz="1050" dirty="0" err="1" smtClean="0">
                  <a:latin typeface="Helvetica"/>
                  <a:cs typeface="Helvetica"/>
                </a:rPr>
                <a:t>tPBM</a:t>
              </a:r>
              <a:r>
                <a:rPr lang="en-US" sz="1050" dirty="0" smtClean="0">
                  <a:latin typeface="Helvetica"/>
                  <a:cs typeface="Helvetica"/>
                </a:rPr>
                <a:t> study:  65 Yr. 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Age First Exposure to Football:  10 Yr., Pop Warner</a:t>
              </a:r>
            </a:p>
            <a:p>
              <a:r>
                <a:rPr lang="en-US" sz="1050" dirty="0">
                  <a:latin typeface="Helvetica"/>
                  <a:cs typeface="Helvetica"/>
                </a:rPr>
                <a:t>Y</a:t>
              </a:r>
              <a:r>
                <a:rPr lang="en-US" sz="1050" dirty="0" smtClean="0">
                  <a:latin typeface="Helvetica"/>
                  <a:cs typeface="Helvetica"/>
                </a:rPr>
                <a:t>ears played Football:  14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Years played Pro-Football: 1.5, CFL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Position:  Middle Linebacker</a:t>
              </a:r>
            </a:p>
            <a:p>
              <a:r>
                <a:rPr lang="en-US" sz="1050" dirty="0" err="1" smtClean="0">
                  <a:latin typeface="Helvetica"/>
                  <a:cs typeface="Helvetica"/>
                </a:rPr>
                <a:t>Fronto</a:t>
              </a:r>
              <a:r>
                <a:rPr lang="en-US" sz="1050" dirty="0" smtClean="0">
                  <a:latin typeface="Helvetica"/>
                  <a:cs typeface="Helvetica"/>
                </a:rPr>
                <a:t>-temporal </a:t>
              </a:r>
              <a:r>
                <a:rPr lang="en-US" sz="1050" dirty="0">
                  <a:latin typeface="Helvetica"/>
                  <a:cs typeface="Helvetica"/>
                </a:rPr>
                <a:t>c</a:t>
              </a:r>
              <a:r>
                <a:rPr lang="en-US" sz="1050" dirty="0" smtClean="0">
                  <a:latin typeface="Helvetica"/>
                  <a:cs typeface="Helvetica"/>
                </a:rPr>
                <a:t>ortical </a:t>
              </a:r>
              <a:r>
                <a:rPr lang="en-US" sz="1050" dirty="0">
                  <a:latin typeface="Helvetica"/>
                  <a:cs typeface="Helvetica"/>
                </a:rPr>
                <a:t>a</a:t>
              </a:r>
              <a:r>
                <a:rPr lang="en-US" sz="1050" dirty="0" smtClean="0">
                  <a:latin typeface="Helvetica"/>
                  <a:cs typeface="Helvetica"/>
                </a:rPr>
                <a:t>trophy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4262733" y="677333"/>
              <a:ext cx="875884" cy="581749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dash"/>
              <a:headEnd type="none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8646" y="4747261"/>
            <a:ext cx="8599971" cy="1862914"/>
            <a:chOff x="68646" y="4747261"/>
            <a:chExt cx="8599971" cy="1862914"/>
          </a:xfrm>
        </p:grpSpPr>
        <p:grpSp>
          <p:nvGrpSpPr>
            <p:cNvPr id="6" name="Group 5"/>
            <p:cNvGrpSpPr/>
            <p:nvPr/>
          </p:nvGrpSpPr>
          <p:grpSpPr>
            <a:xfrm>
              <a:off x="68646" y="4809950"/>
              <a:ext cx="4889787" cy="1800225"/>
              <a:chOff x="344166" y="4809950"/>
              <a:chExt cx="4889787" cy="1800225"/>
            </a:xfrm>
          </p:grpSpPr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74F6AE1B-297D-BF92-F888-DB6D3F6EC272}"/>
                  </a:ext>
                </a:extLst>
              </p:cNvPr>
              <p:cNvSpPr txBox="1"/>
              <p:nvPr/>
            </p:nvSpPr>
            <p:spPr>
              <a:xfrm>
                <a:off x="344166" y="5453897"/>
                <a:ext cx="5853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Helvetica"/>
                    <a:cs typeface="Helvetica"/>
                  </a:rPr>
                  <a:t>P4 </a:t>
                </a:r>
              </a:p>
            </p:txBody>
          </p:sp>
          <p:pic>
            <p:nvPicPr>
              <p:cNvPr id="19" name="Picture 18" descr="A close-up of the brain&#10;&#10;Description automatically generated with medium confidence">
                <a:extLst>
                  <a:ext uri="{FF2B5EF4-FFF2-40B4-BE49-F238E27FC236}">
                    <a16:creationId xmlns="" xmlns:a16="http://schemas.microsoft.com/office/drawing/2014/main" id="{53B2DD47-B9D8-42DC-1C46-02F1D60B1E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7950" y="4809950"/>
                <a:ext cx="1495425" cy="1800225"/>
              </a:xfrm>
              <a:prstGeom prst="rect">
                <a:avLst/>
              </a:prstGeom>
            </p:spPr>
          </p:pic>
          <p:pic>
            <p:nvPicPr>
              <p:cNvPr id="20" name="Picture 19" descr="A close-up of a brain&#10;&#10;Description automatically generated with medium confidence">
                <a:extLst>
                  <a:ext uri="{FF2B5EF4-FFF2-40B4-BE49-F238E27FC236}">
                    <a16:creationId xmlns="" xmlns:a16="http://schemas.microsoft.com/office/drawing/2014/main" id="{C5631679-0A90-168C-722A-331EFCB077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0827" y="4812136"/>
                <a:ext cx="1495425" cy="1295400"/>
              </a:xfrm>
              <a:prstGeom prst="rect">
                <a:avLst/>
              </a:prstGeom>
            </p:spPr>
          </p:pic>
          <p:pic>
            <p:nvPicPr>
              <p:cNvPr id="21" name="Picture 20" descr="A close-up of a brain&#10;&#10;Description automatically generated with medium confidence">
                <a:extLst>
                  <a:ext uri="{FF2B5EF4-FFF2-40B4-BE49-F238E27FC236}">
                    <a16:creationId xmlns="" xmlns:a16="http://schemas.microsoft.com/office/drawing/2014/main" id="{65BC9D09-E5DA-4027-2120-C96B912B76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38528" y="4814322"/>
                <a:ext cx="1495425" cy="1295400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1976097" y="4810041"/>
                <a:ext cx="27727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  <a:latin typeface="Helvetica"/>
                    <a:cs typeface="Helvetica"/>
                  </a:rPr>
                  <a:t>R</a:t>
                </a: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138617" y="4747261"/>
              <a:ext cx="3530000" cy="1546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Helvetica"/>
                  <a:cs typeface="Helvetica"/>
                </a:rPr>
                <a:t>P4. </a:t>
              </a:r>
              <a:r>
                <a:rPr lang="en-US" sz="1050" b="1" dirty="0" err="1" smtClean="0">
                  <a:latin typeface="Helvetica"/>
                  <a:cs typeface="Helvetica"/>
                </a:rPr>
                <a:t>Cavum</a:t>
              </a:r>
              <a:r>
                <a:rPr lang="en-US" sz="1050" b="1" dirty="0" smtClean="0">
                  <a:latin typeface="Helvetica"/>
                  <a:cs typeface="Helvetica"/>
                </a:rPr>
                <a:t> septum </a:t>
              </a:r>
              <a:r>
                <a:rPr lang="en-US" sz="1050" b="1" dirty="0" err="1" smtClean="0">
                  <a:latin typeface="Helvetica"/>
                  <a:cs typeface="Helvetica"/>
                </a:rPr>
                <a:t>pellucidum</a:t>
              </a:r>
              <a:r>
                <a:rPr lang="en-US" sz="1050" b="1" dirty="0" smtClean="0">
                  <a:latin typeface="Helvetica"/>
                  <a:cs typeface="Helvetica"/>
                </a:rPr>
                <a:t> present.</a:t>
              </a:r>
            </a:p>
            <a:p>
              <a:endParaRPr lang="en-US" sz="1050" dirty="0" smtClean="0">
                <a:latin typeface="Helvetica"/>
                <a:cs typeface="Helvetica"/>
              </a:endParaRPr>
            </a:p>
            <a:p>
              <a:r>
                <a:rPr lang="en-US" sz="1050" dirty="0" smtClean="0">
                  <a:latin typeface="Helvetica"/>
                  <a:cs typeface="Helvetica"/>
                </a:rPr>
                <a:t>Age at Entry into </a:t>
              </a:r>
              <a:r>
                <a:rPr lang="en-US" sz="1050" dirty="0" err="1" smtClean="0">
                  <a:latin typeface="Helvetica"/>
                  <a:cs typeface="Helvetica"/>
                </a:rPr>
                <a:t>tPBM</a:t>
              </a:r>
              <a:r>
                <a:rPr lang="en-US" sz="1050" dirty="0" smtClean="0">
                  <a:latin typeface="Helvetica"/>
                  <a:cs typeface="Helvetica"/>
                </a:rPr>
                <a:t> study:  74 Yr. 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Age First Exposure to Football:  13 Yr.</a:t>
              </a:r>
            </a:p>
            <a:p>
              <a:r>
                <a:rPr lang="en-US" sz="1050" dirty="0">
                  <a:latin typeface="Helvetica"/>
                  <a:cs typeface="Helvetica"/>
                </a:rPr>
                <a:t>Y</a:t>
              </a:r>
              <a:r>
                <a:rPr lang="en-US" sz="1050" dirty="0" smtClean="0">
                  <a:latin typeface="Helvetica"/>
                  <a:cs typeface="Helvetica"/>
                </a:rPr>
                <a:t>ears played Football:  11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Years played Pro-Football:  4, NFL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Position:  Defensive End, and </a:t>
              </a:r>
            </a:p>
            <a:p>
              <a:r>
                <a:rPr lang="en-US" sz="1050" dirty="0" smtClean="0">
                  <a:latin typeface="Helvetica"/>
                  <a:cs typeface="Helvetica"/>
                </a:rPr>
                <a:t>                Offensive Lineman, all positions</a:t>
              </a:r>
            </a:p>
            <a:p>
              <a:r>
                <a:rPr lang="en-US" sz="1050" dirty="0" err="1">
                  <a:latin typeface="Helvetica"/>
                  <a:cs typeface="Helvetica"/>
                </a:rPr>
                <a:t>Fronto</a:t>
              </a:r>
              <a:r>
                <a:rPr lang="en-US" sz="1050" dirty="0">
                  <a:latin typeface="Helvetica"/>
                  <a:cs typeface="Helvetica"/>
                </a:rPr>
                <a:t>-temporal cortical atrophy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4220869" y="4940300"/>
              <a:ext cx="948032" cy="584200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dash"/>
              <a:headEnd type="none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901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199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Boston University School of Medicine, Neurology Dept. BU Aphasia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Naeser</dc:creator>
  <cp:lastModifiedBy>Margaret Naeser</cp:lastModifiedBy>
  <cp:revision>89</cp:revision>
  <cp:lastPrinted>2022-10-31T22:19:25Z</cp:lastPrinted>
  <dcterms:created xsi:type="dcterms:W3CDTF">2020-08-20T18:31:17Z</dcterms:created>
  <dcterms:modified xsi:type="dcterms:W3CDTF">2023-01-18T16:22:19Z</dcterms:modified>
</cp:coreProperties>
</file>