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/>
    <p:restoredTop sz="96499" autoAdjust="0"/>
  </p:normalViewPr>
  <p:slideViewPr>
    <p:cSldViewPr snapToGrid="0" snapToObjects="1">
      <p:cViewPr>
        <p:scale>
          <a:sx n="100" d="100"/>
          <a:sy n="100" d="100"/>
        </p:scale>
        <p:origin x="-120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2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ABF0-E20B-254E-B32D-3E41BFBC7ABF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FE18-9B8B-F045-A1AB-F33600CD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jpg"/><Relationship Id="rId21" Type="http://schemas.openxmlformats.org/officeDocument/2006/relationships/image" Target="../media/image20.jpg"/><Relationship Id="rId22" Type="http://schemas.openxmlformats.org/officeDocument/2006/relationships/image" Target="../media/image21.jp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jpg"/><Relationship Id="rId17" Type="http://schemas.openxmlformats.org/officeDocument/2006/relationships/image" Target="../media/image16.jpg"/><Relationship Id="rId18" Type="http://schemas.openxmlformats.org/officeDocument/2006/relationships/image" Target="../media/image17.jpg"/><Relationship Id="rId19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CC7CF48-348B-AC43-9C98-1BB3B7E0BFB5}"/>
              </a:ext>
            </a:extLst>
          </p:cNvPr>
          <p:cNvSpPr txBox="1"/>
          <p:nvPr/>
        </p:nvSpPr>
        <p:spPr>
          <a:xfrm>
            <a:off x="8809725" y="54436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73313" y="63500"/>
            <a:ext cx="9217313" cy="6505215"/>
            <a:chOff x="-73313" y="63500"/>
            <a:chExt cx="9217313" cy="6505215"/>
          </a:xfrm>
        </p:grpSpPr>
        <p:grpSp>
          <p:nvGrpSpPr>
            <p:cNvPr id="11" name="Group 10"/>
            <p:cNvGrpSpPr/>
            <p:nvPr/>
          </p:nvGrpSpPr>
          <p:grpSpPr>
            <a:xfrm>
              <a:off x="-73313" y="63500"/>
              <a:ext cx="9217313" cy="6505215"/>
              <a:chOff x="-73313" y="63500"/>
              <a:chExt cx="9217313" cy="650521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24489" y="63500"/>
                <a:ext cx="68222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Helvetica"/>
                    <a:cs typeface="Helvetica"/>
                  </a:rPr>
                  <a:t>Supplementary Figure 1.  Structural MRI scans, T1-weighted axial views.  </a:t>
                </a:r>
                <a:endParaRPr lang="en-US" sz="1400" dirty="0">
                  <a:latin typeface="Helvetica"/>
                  <a:cs typeface="Helvetica"/>
                </a:endParaRPr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-73313" y="448205"/>
                <a:ext cx="9217313" cy="1874223"/>
                <a:chOff x="-60609" y="2678726"/>
                <a:chExt cx="9217313" cy="1874223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342901" y="2678726"/>
                  <a:ext cx="8813803" cy="1874223"/>
                  <a:chOff x="342901" y="2678726"/>
                  <a:chExt cx="8813803" cy="1874223"/>
                </a:xfrm>
              </p:grpSpPr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284" t="6326" r="5951" b="3840"/>
                  <a:stretch/>
                </p:blipFill>
                <p:spPr>
                  <a:xfrm>
                    <a:off x="342901" y="2678727"/>
                    <a:ext cx="1218589" cy="1874221"/>
                  </a:xfrm>
                  <a:prstGeom prst="rect">
                    <a:avLst/>
                  </a:prstGeom>
                </p:spPr>
              </p:pic>
              <p:pic>
                <p:nvPicPr>
                  <p:cNvPr id="5" name="Picture 4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79" t="6327" r="3112" b="3838"/>
                  <a:stretch/>
                </p:blipFill>
                <p:spPr>
                  <a:xfrm>
                    <a:off x="1558030" y="2678727"/>
                    <a:ext cx="1276914" cy="1874221"/>
                  </a:xfrm>
                  <a:prstGeom prst="rect">
                    <a:avLst/>
                  </a:prstGeom>
                </p:spPr>
              </p:pic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160" t="6327" b="3838"/>
                  <a:stretch/>
                </p:blipFill>
                <p:spPr>
                  <a:xfrm>
                    <a:off x="2832252" y="2678727"/>
                    <a:ext cx="1313578" cy="1874222"/>
                  </a:xfrm>
                  <a:prstGeom prst="rect">
                    <a:avLst/>
                  </a:prstGeom>
                </p:spPr>
              </p:pic>
              <p:pic>
                <p:nvPicPr>
                  <p:cNvPr id="7" name="Picture 6"/>
                  <p:cNvPicPr>
                    <a:picLocks noChangeAspect="1"/>
                  </p:cNvPicPr>
                  <p:nvPr/>
                </p:nvPicPr>
                <p:blipFill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327" r="945" b="3838"/>
                  <a:stretch/>
                </p:blipFill>
                <p:spPr>
                  <a:xfrm>
                    <a:off x="4095041" y="2678727"/>
                    <a:ext cx="1329893" cy="1874222"/>
                  </a:xfrm>
                  <a:prstGeom prst="rect">
                    <a:avLst/>
                  </a:prstGeom>
                </p:spPr>
              </p:pic>
              <p:pic>
                <p:nvPicPr>
                  <p:cNvPr id="8" name="Picture 7"/>
                  <p:cNvPicPr>
                    <a:picLocks noChangeAspect="1"/>
                  </p:cNvPicPr>
                  <p:nvPr/>
                </p:nvPicPr>
                <p:blipFill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520" t="6327" r="992" b="3838"/>
                  <a:stretch/>
                </p:blipFill>
                <p:spPr>
                  <a:xfrm>
                    <a:off x="5418321" y="2678727"/>
                    <a:ext cx="1308860" cy="1874222"/>
                  </a:xfrm>
                  <a:prstGeom prst="rect">
                    <a:avLst/>
                  </a:prstGeom>
                </p:spPr>
              </p:pic>
              <p:pic>
                <p:nvPicPr>
                  <p:cNvPr id="9" name="Picture 8"/>
                  <p:cNvPicPr>
                    <a:picLocks noChangeAspect="1"/>
                  </p:cNvPicPr>
                  <p:nvPr/>
                </p:nvPicPr>
                <p:blipFill rotWithShape="1"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909" t="6325" r="4124" b="3838"/>
                  <a:stretch/>
                </p:blipFill>
                <p:spPr>
                  <a:xfrm>
                    <a:off x="6712921" y="2678726"/>
                    <a:ext cx="1234739" cy="1874221"/>
                  </a:xfrm>
                  <a:prstGeom prst="rect">
                    <a:avLst/>
                  </a:prstGeom>
                </p:spPr>
              </p:pic>
              <p:pic>
                <p:nvPicPr>
                  <p:cNvPr id="10" name="Picture 9"/>
                  <p:cNvPicPr>
                    <a:picLocks noChangeAspect="1"/>
                  </p:cNvPicPr>
                  <p:nvPr/>
                </p:nvPicPr>
                <p:blipFill rotWithShape="1"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4586" t="6325" r="4528" b="3839"/>
                  <a:stretch/>
                </p:blipFill>
                <p:spPr>
                  <a:xfrm>
                    <a:off x="7936477" y="2678726"/>
                    <a:ext cx="1220227" cy="1874222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-60609" y="2678728"/>
                  <a:ext cx="43563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>
                      <a:latin typeface="Helvetica"/>
                      <a:cs typeface="Helvetica"/>
                    </a:rPr>
                    <a:t>P1</a:t>
                  </a:r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-41820" y="2364788"/>
                <a:ext cx="9185820" cy="1828217"/>
                <a:chOff x="-19161" y="431753"/>
                <a:chExt cx="9185820" cy="1828217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375027" y="452250"/>
                  <a:ext cx="8791632" cy="1807720"/>
                  <a:chOff x="375027" y="452250"/>
                  <a:chExt cx="8791632" cy="1807720"/>
                </a:xfrm>
              </p:grpSpPr>
              <p:pic>
                <p:nvPicPr>
                  <p:cNvPr id="38" name="Picture 37" descr="A close up of a coin&#10;&#10;Description automatically generated">
                    <a:extLst>
                      <a:ext uri="{FF2B5EF4-FFF2-40B4-BE49-F238E27FC236}">
                        <a16:creationId xmlns="" xmlns:a16="http://schemas.microsoft.com/office/drawing/2014/main" id="{001F6D77-C8B7-4F9C-AF9C-485C50A73B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19311" y="452250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 descr="A picture containing mug, photo, sitting, table&#10;&#10;Description automatically generated">
                    <a:extLst>
                      <a:ext uri="{FF2B5EF4-FFF2-40B4-BE49-F238E27FC236}">
                        <a16:creationId xmlns="" xmlns:a16="http://schemas.microsoft.com/office/drawing/2014/main" id="{5E1CC773-7106-4E3B-815D-8DCAD8F6553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5027" y="455615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35" name="Picture 34" descr="A close up of a clock&#10;&#10;Description automatically generated">
                    <a:extLst>
                      <a:ext uri="{FF2B5EF4-FFF2-40B4-BE49-F238E27FC236}">
                        <a16:creationId xmlns="" xmlns:a16="http://schemas.microsoft.com/office/drawing/2014/main" id="{57A15E48-F6C6-446C-9641-3A9A40E8CA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38231" y="464950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36" name="Picture 35" descr="A picture containing object, indoor, fruit, sitting&#10;&#10;Description automatically generated">
                    <a:extLst>
                      <a:ext uri="{FF2B5EF4-FFF2-40B4-BE49-F238E27FC236}">
                        <a16:creationId xmlns="" xmlns:a16="http://schemas.microsoft.com/office/drawing/2014/main" id="{9597FA37-7C93-4576-BD6C-9748F17DE75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02824" y="464950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37" name="Picture 36" descr="A close up of a coin&#10;&#10;Description automatically generated">
                    <a:extLst>
                      <a:ext uri="{FF2B5EF4-FFF2-40B4-BE49-F238E27FC236}">
                        <a16:creationId xmlns="" xmlns:a16="http://schemas.microsoft.com/office/drawing/2014/main" id="{5B40E05B-FE27-4196-8FAE-827C9DC1F0D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67418" y="454878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39" name="Picture 38" descr="A close up of a clock&#10;&#10;Description automatically generated">
                    <a:extLst>
                      <a:ext uri="{FF2B5EF4-FFF2-40B4-BE49-F238E27FC236}">
                        <a16:creationId xmlns="" xmlns:a16="http://schemas.microsoft.com/office/drawing/2014/main" id="{E3D29598-3742-44F6-ABF9-07ED1444FCC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75092" y="454878"/>
                    <a:ext cx="1264593" cy="1795020"/>
                  </a:xfrm>
                  <a:prstGeom prst="rect">
                    <a:avLst/>
                  </a:prstGeom>
                </p:spPr>
              </p:pic>
              <p:pic>
                <p:nvPicPr>
                  <p:cNvPr id="40" name="Picture 39" descr="A close up of a coin&#10;&#10;Description automatically generated">
                    <a:extLst>
                      <a:ext uri="{FF2B5EF4-FFF2-40B4-BE49-F238E27FC236}">
                        <a16:creationId xmlns="" xmlns:a16="http://schemas.microsoft.com/office/drawing/2014/main" id="{66300BC9-6163-45F9-B629-F94CA69436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02066" y="453299"/>
                    <a:ext cx="1264593" cy="179502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-19161" y="431753"/>
                  <a:ext cx="43563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>
                      <a:latin typeface="Helvetica"/>
                      <a:cs typeface="Helvetica"/>
                    </a:rPr>
                    <a:t>P2</a:t>
                  </a: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-73313" y="4239986"/>
                <a:ext cx="9205241" cy="1814058"/>
                <a:chOff x="-61241" y="4931802"/>
                <a:chExt cx="9205241" cy="1814058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75028" y="4934096"/>
                  <a:ext cx="8768972" cy="1811764"/>
                  <a:chOff x="375027" y="4934096"/>
                  <a:chExt cx="9701751" cy="1613403"/>
                </a:xfrm>
              </p:grpSpPr>
              <p:pic>
                <p:nvPicPr>
                  <p:cNvPr id="44" name="Picture 43"/>
                  <p:cNvPicPr>
                    <a:picLocks noChangeAspect="1"/>
                  </p:cNvPicPr>
                  <p:nvPr/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5027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45" name="Picture 44"/>
                  <p:cNvPicPr>
                    <a:picLocks noChangeAspect="1"/>
                  </p:cNvPicPr>
                  <p:nvPr/>
                </p:nvPicPr>
                <p:blipFill>
                  <a:blip r:embed="rId1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9417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46" name="Picture 45"/>
                  <p:cNvPicPr>
                    <a:picLocks noChangeAspect="1"/>
                  </p:cNvPicPr>
                  <p:nvPr/>
                </p:nvPicPr>
                <p:blipFill>
                  <a:blip r:embed="rId1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52155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47" name="Picture 46"/>
                  <p:cNvPicPr>
                    <a:picLocks noChangeAspect="1"/>
                  </p:cNvPicPr>
                  <p:nvPr/>
                </p:nvPicPr>
                <p:blipFill>
                  <a:blip r:embed="rId1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34893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48" name="Picture 47"/>
                  <p:cNvPicPr>
                    <a:picLocks noChangeAspect="1"/>
                  </p:cNvPicPr>
                  <p:nvPr/>
                </p:nvPicPr>
                <p:blipFill>
                  <a:blip r:embed="rId2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16912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49" name="Picture 48"/>
                  <p:cNvPicPr>
                    <a:picLocks noChangeAspect="1"/>
                  </p:cNvPicPr>
                  <p:nvPr/>
                </p:nvPicPr>
                <p:blipFill>
                  <a:blip r:embed="rId2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299650" y="4934096"/>
                    <a:ext cx="1394390" cy="1613403"/>
                  </a:xfrm>
                  <a:prstGeom prst="rect">
                    <a:avLst/>
                  </a:prstGeom>
                </p:spPr>
              </p:pic>
              <p:pic>
                <p:nvPicPr>
                  <p:cNvPr id="50" name="Picture 49"/>
                  <p:cNvPicPr>
                    <a:picLocks noChangeAspect="1"/>
                  </p:cNvPicPr>
                  <p:nvPr/>
                </p:nvPicPr>
                <p:blipFill>
                  <a:blip r:embed="rId2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682388" y="4934096"/>
                    <a:ext cx="1394390" cy="1613403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4" name="TextBox 53"/>
                <p:cNvSpPr txBox="1"/>
                <p:nvPr/>
              </p:nvSpPr>
              <p:spPr>
                <a:xfrm>
                  <a:off x="-61241" y="4931802"/>
                  <a:ext cx="43563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>
                      <a:latin typeface="Helvetica"/>
                      <a:cs typeface="Helvetica"/>
                    </a:rPr>
                    <a:t>P4</a:t>
                  </a:r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629655" y="6137828"/>
                <a:ext cx="81800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Helvetica"/>
                    <a:cs typeface="Helvetica"/>
                  </a:rPr>
                  <a:t>P1  (65 </a:t>
                </a:r>
                <a:r>
                  <a:rPr lang="en-US" sz="1100" dirty="0" err="1" smtClean="0">
                    <a:latin typeface="Helvetica"/>
                    <a:cs typeface="Helvetica"/>
                  </a:rPr>
                  <a:t>Yr</a:t>
                </a:r>
                <a:r>
                  <a:rPr lang="en-US" sz="1100" dirty="0" smtClean="0">
                    <a:latin typeface="Helvetica"/>
                    <a:cs typeface="Helvetica"/>
                  </a:rPr>
                  <a:t>)</a:t>
                </a:r>
                <a:r>
                  <a:rPr lang="en-US" sz="1100" dirty="0">
                    <a:latin typeface="Helvetica"/>
                    <a:cs typeface="Helvetica"/>
                  </a:rPr>
                  <a:t>, P2 (</a:t>
                </a:r>
                <a:r>
                  <a:rPr lang="en-US" sz="1100" dirty="0" smtClean="0">
                    <a:latin typeface="Helvetica"/>
                    <a:cs typeface="Helvetica"/>
                  </a:rPr>
                  <a:t>55 </a:t>
                </a:r>
                <a:r>
                  <a:rPr lang="en-US" sz="1100" dirty="0" err="1" smtClean="0">
                    <a:latin typeface="Helvetica"/>
                    <a:cs typeface="Helvetica"/>
                  </a:rPr>
                  <a:t>Yr</a:t>
                </a:r>
                <a:r>
                  <a:rPr lang="en-US" sz="1100" dirty="0" smtClean="0">
                    <a:latin typeface="Helvetica"/>
                    <a:cs typeface="Helvetica"/>
                  </a:rPr>
                  <a:t>)</a:t>
                </a:r>
                <a:r>
                  <a:rPr lang="en-US" sz="1100" dirty="0">
                    <a:latin typeface="Helvetica"/>
                    <a:cs typeface="Helvetica"/>
                  </a:rPr>
                  <a:t>, and P4 </a:t>
                </a:r>
                <a:r>
                  <a:rPr lang="en-US" sz="1100" dirty="0" smtClean="0">
                    <a:latin typeface="Helvetica"/>
                    <a:cs typeface="Helvetica"/>
                  </a:rPr>
                  <a:t>(74 </a:t>
                </a:r>
                <a:r>
                  <a:rPr lang="en-US" sz="1100" dirty="0" err="1" smtClean="0">
                    <a:latin typeface="Helvetica"/>
                    <a:cs typeface="Helvetica"/>
                  </a:rPr>
                  <a:t>Yr</a:t>
                </a:r>
                <a:r>
                  <a:rPr lang="en-US" sz="1100" dirty="0" smtClean="0">
                    <a:latin typeface="Helvetica"/>
                    <a:cs typeface="Helvetica"/>
                  </a:rPr>
                  <a:t>)</a:t>
                </a:r>
                <a:r>
                  <a:rPr lang="en-US" sz="1100" dirty="0">
                    <a:latin typeface="Helvetica"/>
                    <a:cs typeface="Helvetica"/>
                  </a:rPr>
                  <a:t>. </a:t>
                </a:r>
                <a:r>
                  <a:rPr lang="en-US" sz="1100" dirty="0" smtClean="0">
                    <a:latin typeface="Helvetica"/>
                    <a:cs typeface="Helvetica"/>
                  </a:rPr>
                  <a:t>Deep sulci, widespread cortical atrophy present, especially P1 and P4. No focal lesions. </a:t>
                </a:r>
              </a:p>
              <a:p>
                <a:r>
                  <a:rPr lang="en-US" sz="1100" dirty="0" smtClean="0">
                    <a:latin typeface="Helvetica"/>
                    <a:cs typeface="Helvetica"/>
                  </a:rPr>
                  <a:t>See also Supplementary Figure 2, where coronal views show a </a:t>
                </a:r>
                <a:r>
                  <a:rPr lang="en-US" sz="1100" dirty="0" err="1" smtClean="0">
                    <a:latin typeface="Helvetica"/>
                    <a:cs typeface="Helvetica"/>
                  </a:rPr>
                  <a:t>cavum</a:t>
                </a:r>
                <a:r>
                  <a:rPr lang="en-US" sz="1100" dirty="0" smtClean="0">
                    <a:latin typeface="Helvetica"/>
                    <a:cs typeface="Helvetica"/>
                  </a:rPr>
                  <a:t> septum </a:t>
                </a:r>
                <a:r>
                  <a:rPr lang="en-US" sz="1100" dirty="0" err="1" smtClean="0">
                    <a:latin typeface="Helvetica"/>
                    <a:cs typeface="Helvetica"/>
                  </a:rPr>
                  <a:t>pellucidum</a:t>
                </a:r>
                <a:r>
                  <a:rPr lang="en-US" sz="1100" dirty="0" smtClean="0">
                    <a:latin typeface="Helvetica"/>
                    <a:cs typeface="Helvetica"/>
                  </a:rPr>
                  <a:t> was present for P1</a:t>
                </a:r>
                <a:r>
                  <a:rPr lang="en-US" sz="1100" dirty="0">
                    <a:latin typeface="Helvetica"/>
                    <a:cs typeface="Helvetica"/>
                  </a:rPr>
                  <a:t> </a:t>
                </a:r>
                <a:r>
                  <a:rPr lang="en-US" sz="1100" dirty="0" smtClean="0">
                    <a:latin typeface="Helvetica"/>
                    <a:cs typeface="Helvetica"/>
                  </a:rPr>
                  <a:t>and  P4.                                                                           </a:t>
                </a:r>
                <a:endParaRPr lang="en-US" sz="1100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227211" y="536111"/>
              <a:ext cx="3342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R</a:t>
              </a:r>
              <a:endParaRPr lang="en-US" sz="1100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42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Boston University School of Medicine, Neurology Dept. BU Aphasia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Naeser</dc:creator>
  <cp:lastModifiedBy>Margaret Naeser</cp:lastModifiedBy>
  <cp:revision>45</cp:revision>
  <cp:lastPrinted>2022-11-10T16:55:15Z</cp:lastPrinted>
  <dcterms:created xsi:type="dcterms:W3CDTF">2020-08-20T18:31:17Z</dcterms:created>
  <dcterms:modified xsi:type="dcterms:W3CDTF">2023-01-18T15:59:18Z</dcterms:modified>
</cp:coreProperties>
</file>