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475038" cy="2925763"/>
  <p:notesSz cx="6858000" cy="9144000"/>
  <p:defaultTextStyle>
    <a:defPPr>
      <a:defRPr lang="en-US"/>
    </a:defPPr>
    <a:lvl1pPr marL="0" algn="l" defTabSz="407548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203774" algn="l" defTabSz="407548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407548" algn="l" defTabSz="407548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611322" algn="l" defTabSz="407548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815096" algn="l" defTabSz="407548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018870" algn="l" defTabSz="407548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222644" algn="l" defTabSz="407548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1426418" algn="l" defTabSz="407548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1630192" algn="l" defTabSz="407548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5" d="100"/>
          <a:sy n="145" d="100"/>
        </p:scale>
        <p:origin x="-1728" y="-20"/>
      </p:cViewPr>
      <p:guideLst>
        <p:guide orient="horz" pos="923"/>
        <p:guide pos="109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mfad.mfroot.org\rchhome\users07\M116539\Al-Ahmadie\IHC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PD-L1 IHC (E1L3N Clone) </a:t>
            </a:r>
          </a:p>
        </c:rich>
      </c:tx>
      <c:layout>
        <c:manualLayout>
          <c:xMode val="edge"/>
          <c:yMode val="edge"/>
          <c:x val="0.25879393008251134"/>
          <c:y val="3.2258064516129031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5039600994406105"/>
          <c:y val="0.13936351706036745"/>
          <c:w val="0.8190486495259478"/>
          <c:h val="0.74465660542432199"/>
        </c:manualLayout>
      </c:layout>
      <c:barChart>
        <c:barDir val="col"/>
        <c:grouping val="stacked"/>
        <c:varyColors val="0"/>
        <c:ser>
          <c:idx val="0"/>
          <c:order val="0"/>
          <c:spPr>
            <a:noFill/>
          </c:spPr>
          <c:invertIfNegative val="0"/>
          <c:errBars>
            <c:errBarType val="minus"/>
            <c:errValType val="cust"/>
            <c:noEndCap val="0"/>
            <c:plus>
              <c:numLit>
                <c:formatCode>General</c:formatCode>
                <c:ptCount val="1"/>
                <c:pt idx="0">
                  <c:v>1</c:v>
                </c:pt>
              </c:numLit>
            </c:plus>
            <c:minus>
              <c:numRef>
                <c:f>Sheet1!$G$89:$H$89</c:f>
                <c:numCache>
                  <c:formatCode>General</c:formatCode>
                  <c:ptCount val="2"/>
                  <c:pt idx="0">
                    <c:v>0</c:v>
                  </c:pt>
                  <c:pt idx="1">
                    <c:v>65.75</c:v>
                  </c:pt>
                </c:numCache>
              </c:numRef>
            </c:minus>
          </c:errBars>
          <c:cat>
            <c:strRef>
              <c:f>Sheet1!$G$83:$H$83</c:f>
              <c:strCache>
                <c:ptCount val="2"/>
                <c:pt idx="0">
                  <c:v>No PD-L1 Amplification</c:v>
                </c:pt>
                <c:pt idx="1">
                  <c:v>PD-L1 Amplification</c:v>
                </c:pt>
              </c:strCache>
            </c:strRef>
          </c:cat>
          <c:val>
            <c:numRef>
              <c:f>Sheet1!$G$84:$H$84</c:f>
              <c:numCache>
                <c:formatCode>General</c:formatCode>
                <c:ptCount val="2"/>
                <c:pt idx="0">
                  <c:v>0</c:v>
                </c:pt>
                <c:pt idx="1">
                  <c:v>78.75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Sheet1!$G$83:$H$83</c:f>
              <c:strCache>
                <c:ptCount val="2"/>
                <c:pt idx="0">
                  <c:v>No PD-L1 Amplification</c:v>
                </c:pt>
                <c:pt idx="1">
                  <c:v>PD-L1 Amplification</c:v>
                </c:pt>
              </c:strCache>
            </c:strRef>
          </c:cat>
          <c:val>
            <c:numRef>
              <c:f>Sheet1!$G$85:$H$85</c:f>
              <c:numCache>
                <c:formatCode>General</c:formatCode>
                <c:ptCount val="2"/>
                <c:pt idx="0">
                  <c:v>2</c:v>
                </c:pt>
                <c:pt idx="1">
                  <c:v>25.25</c:v>
                </c:pt>
              </c:numCache>
            </c:numRef>
          </c:val>
        </c:ser>
        <c:ser>
          <c:idx val="2"/>
          <c:order val="2"/>
          <c:spPr>
            <a:solidFill>
              <a:schemeClr val="bg1"/>
            </a:solidFill>
            <a:ln>
              <a:solidFill>
                <a:sysClr val="windowText" lastClr="000000"/>
              </a:solidFill>
            </a:ln>
          </c:spPr>
          <c:invertIfNegative val="0"/>
          <c:errBars>
            <c:errBarType val="plus"/>
            <c:errValType val="cust"/>
            <c:noEndCap val="0"/>
            <c:plus>
              <c:numRef>
                <c:f>Sheet1!$G$88:$H$88</c:f>
                <c:numCache>
                  <c:formatCode>General</c:formatCode>
                  <c:ptCount val="2"/>
                  <c:pt idx="0">
                    <c:v>65</c:v>
                  </c:pt>
                  <c:pt idx="1">
                    <c:v>7.5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cat>
            <c:strRef>
              <c:f>Sheet1!$G$83:$H$83</c:f>
              <c:strCache>
                <c:ptCount val="2"/>
                <c:pt idx="0">
                  <c:v>No PD-L1 Amplification</c:v>
                </c:pt>
                <c:pt idx="1">
                  <c:v>PD-L1 Amplification</c:v>
                </c:pt>
              </c:strCache>
            </c:strRef>
          </c:cat>
          <c:val>
            <c:numRef>
              <c:f>Sheet1!$G$86:$H$86</c:f>
              <c:numCache>
                <c:formatCode>General</c:formatCode>
                <c:ptCount val="2"/>
                <c:pt idx="0">
                  <c:v>3</c:v>
                </c:pt>
                <c:pt idx="1">
                  <c:v>8.5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2756480"/>
        <c:axId val="143218176"/>
      </c:barChart>
      <c:catAx>
        <c:axId val="1427564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43218176"/>
        <c:crosses val="autoZero"/>
        <c:auto val="1"/>
        <c:lblAlgn val="ctr"/>
        <c:lblOffset val="100"/>
        <c:noMultiLvlLbl val="0"/>
      </c:catAx>
      <c:valAx>
        <c:axId val="14321817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000"/>
                </a:pPr>
                <a:r>
                  <a:rPr lang="en-US" sz="1000">
                    <a:latin typeface="Arial" panose="020B0604020202020204" pitchFamily="34" charset="0"/>
                    <a:cs typeface="Arial" panose="020B0604020202020204" pitchFamily="34" charset="0"/>
                  </a:rPr>
                  <a:t>CPS Score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142756480"/>
        <c:crosses val="autoZero"/>
        <c:crossBetween val="between"/>
      </c:valAx>
      <c:spPr>
        <a:ln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0628" y="908885"/>
            <a:ext cx="2953782" cy="62714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1257" y="1657932"/>
            <a:ext cx="2432527" cy="74769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37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075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13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150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188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22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26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301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C386-5DDE-4160-BC93-C7CD64DB7514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71F68-D41F-4611-AEAC-AE458DF00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969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C386-5DDE-4160-BC93-C7CD64DB7514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71F68-D41F-4611-AEAC-AE458DF00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86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519402" y="117169"/>
            <a:ext cx="781884" cy="24963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754" y="117169"/>
            <a:ext cx="2287733" cy="249637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C386-5DDE-4160-BC93-C7CD64DB7514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71F68-D41F-4611-AEAC-AE458DF00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5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C386-5DDE-4160-BC93-C7CD64DB7514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71F68-D41F-4611-AEAC-AE458DF00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5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504" y="1880075"/>
            <a:ext cx="2953782" cy="581089"/>
          </a:xfrm>
        </p:spPr>
        <p:txBody>
          <a:bodyPr anchor="t"/>
          <a:lstStyle>
            <a:lvl1pPr algn="l">
              <a:defRPr sz="1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504" y="1240063"/>
            <a:ext cx="2953782" cy="640012"/>
          </a:xfrm>
        </p:spPr>
        <p:txBody>
          <a:bodyPr anchor="b"/>
          <a:lstStyle>
            <a:lvl1pPr marL="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1pPr>
            <a:lvl2pPr marL="203774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2pPr>
            <a:lvl3pPr marL="407548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3pPr>
            <a:lvl4pPr marL="611322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4pPr>
            <a:lvl5pPr marL="815096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5pPr>
            <a:lvl6pPr marL="1018870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6pPr>
            <a:lvl7pPr marL="1222644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7pPr>
            <a:lvl8pPr marL="1426418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8pPr>
            <a:lvl9pPr marL="1630192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C386-5DDE-4160-BC93-C7CD64DB7514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71F68-D41F-4611-AEAC-AE458DF00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206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752" y="682680"/>
            <a:ext cx="1534808" cy="1930868"/>
          </a:xfrm>
        </p:spPr>
        <p:txBody>
          <a:bodyPr/>
          <a:lstStyle>
            <a:lvl1pPr>
              <a:defRPr sz="1200"/>
            </a:lvl1pPr>
            <a:lvl2pPr>
              <a:defRPr sz="11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66478" y="682680"/>
            <a:ext cx="1534808" cy="1930868"/>
          </a:xfrm>
        </p:spPr>
        <p:txBody>
          <a:bodyPr/>
          <a:lstStyle>
            <a:lvl1pPr>
              <a:defRPr sz="1200"/>
            </a:lvl1pPr>
            <a:lvl2pPr>
              <a:defRPr sz="11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C386-5DDE-4160-BC93-C7CD64DB7514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71F68-D41F-4611-AEAC-AE458DF00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579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752" y="654912"/>
            <a:ext cx="1535412" cy="272936"/>
          </a:xfrm>
        </p:spPr>
        <p:txBody>
          <a:bodyPr anchor="b"/>
          <a:lstStyle>
            <a:lvl1pPr marL="0" indent="0">
              <a:buNone/>
              <a:defRPr sz="1100" b="1"/>
            </a:lvl1pPr>
            <a:lvl2pPr marL="203774" indent="0">
              <a:buNone/>
              <a:defRPr sz="900" b="1"/>
            </a:lvl2pPr>
            <a:lvl3pPr marL="407548" indent="0">
              <a:buNone/>
              <a:defRPr sz="800" b="1"/>
            </a:lvl3pPr>
            <a:lvl4pPr marL="611322" indent="0">
              <a:buNone/>
              <a:defRPr sz="700" b="1"/>
            </a:lvl4pPr>
            <a:lvl5pPr marL="815096" indent="0">
              <a:buNone/>
              <a:defRPr sz="700" b="1"/>
            </a:lvl5pPr>
            <a:lvl6pPr marL="1018870" indent="0">
              <a:buNone/>
              <a:defRPr sz="700" b="1"/>
            </a:lvl6pPr>
            <a:lvl7pPr marL="1222644" indent="0">
              <a:buNone/>
              <a:defRPr sz="700" b="1"/>
            </a:lvl7pPr>
            <a:lvl8pPr marL="1426418" indent="0">
              <a:buNone/>
              <a:defRPr sz="700" b="1"/>
            </a:lvl8pPr>
            <a:lvl9pPr marL="1630192" indent="0">
              <a:buNone/>
              <a:defRPr sz="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752" y="927847"/>
            <a:ext cx="1535412" cy="1685701"/>
          </a:xfrm>
        </p:spPr>
        <p:txBody>
          <a:bodyPr/>
          <a:lstStyle>
            <a:lvl1pPr>
              <a:defRPr sz="11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765276" y="654912"/>
            <a:ext cx="1536015" cy="272936"/>
          </a:xfrm>
        </p:spPr>
        <p:txBody>
          <a:bodyPr anchor="b"/>
          <a:lstStyle>
            <a:lvl1pPr marL="0" indent="0">
              <a:buNone/>
              <a:defRPr sz="1100" b="1"/>
            </a:lvl1pPr>
            <a:lvl2pPr marL="203774" indent="0">
              <a:buNone/>
              <a:defRPr sz="900" b="1"/>
            </a:lvl2pPr>
            <a:lvl3pPr marL="407548" indent="0">
              <a:buNone/>
              <a:defRPr sz="800" b="1"/>
            </a:lvl3pPr>
            <a:lvl4pPr marL="611322" indent="0">
              <a:buNone/>
              <a:defRPr sz="700" b="1"/>
            </a:lvl4pPr>
            <a:lvl5pPr marL="815096" indent="0">
              <a:buNone/>
              <a:defRPr sz="700" b="1"/>
            </a:lvl5pPr>
            <a:lvl6pPr marL="1018870" indent="0">
              <a:buNone/>
              <a:defRPr sz="700" b="1"/>
            </a:lvl6pPr>
            <a:lvl7pPr marL="1222644" indent="0">
              <a:buNone/>
              <a:defRPr sz="700" b="1"/>
            </a:lvl7pPr>
            <a:lvl8pPr marL="1426418" indent="0">
              <a:buNone/>
              <a:defRPr sz="700" b="1"/>
            </a:lvl8pPr>
            <a:lvl9pPr marL="1630192" indent="0">
              <a:buNone/>
              <a:defRPr sz="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765276" y="927847"/>
            <a:ext cx="1536015" cy="1685701"/>
          </a:xfrm>
        </p:spPr>
        <p:txBody>
          <a:bodyPr/>
          <a:lstStyle>
            <a:lvl1pPr>
              <a:defRPr sz="11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C386-5DDE-4160-BC93-C7CD64DB7514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71F68-D41F-4611-AEAC-AE458DF00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352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C386-5DDE-4160-BC93-C7CD64DB7514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71F68-D41F-4611-AEAC-AE458DF00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855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C386-5DDE-4160-BC93-C7CD64DB7514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71F68-D41F-4611-AEAC-AE458DF00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90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752" y="116490"/>
            <a:ext cx="1143264" cy="495754"/>
          </a:xfrm>
        </p:spPr>
        <p:txBody>
          <a:bodyPr anchor="b"/>
          <a:lstStyle>
            <a:lvl1pPr algn="l">
              <a:defRPr sz="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8648" y="116491"/>
            <a:ext cx="1942643" cy="2497057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752" y="612245"/>
            <a:ext cx="1143264" cy="2001303"/>
          </a:xfrm>
        </p:spPr>
        <p:txBody>
          <a:bodyPr/>
          <a:lstStyle>
            <a:lvl1pPr marL="0" indent="0">
              <a:buNone/>
              <a:defRPr sz="600"/>
            </a:lvl1pPr>
            <a:lvl2pPr marL="203774" indent="0">
              <a:buNone/>
              <a:defRPr sz="500"/>
            </a:lvl2pPr>
            <a:lvl3pPr marL="407548" indent="0">
              <a:buNone/>
              <a:defRPr sz="400"/>
            </a:lvl3pPr>
            <a:lvl4pPr marL="611322" indent="0">
              <a:buNone/>
              <a:defRPr sz="400"/>
            </a:lvl4pPr>
            <a:lvl5pPr marL="815096" indent="0">
              <a:buNone/>
              <a:defRPr sz="400"/>
            </a:lvl5pPr>
            <a:lvl6pPr marL="1018870" indent="0">
              <a:buNone/>
              <a:defRPr sz="400"/>
            </a:lvl6pPr>
            <a:lvl7pPr marL="1222644" indent="0">
              <a:buNone/>
              <a:defRPr sz="400"/>
            </a:lvl7pPr>
            <a:lvl8pPr marL="1426418" indent="0">
              <a:buNone/>
              <a:defRPr sz="400"/>
            </a:lvl8pPr>
            <a:lvl9pPr marL="1630192" indent="0">
              <a:buNone/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C386-5DDE-4160-BC93-C7CD64DB7514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71F68-D41F-4611-AEAC-AE458DF00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82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137" y="2048035"/>
            <a:ext cx="2085023" cy="241783"/>
          </a:xfrm>
        </p:spPr>
        <p:txBody>
          <a:bodyPr anchor="b"/>
          <a:lstStyle>
            <a:lvl1pPr algn="l">
              <a:defRPr sz="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1137" y="261421"/>
            <a:ext cx="2085023" cy="1755458"/>
          </a:xfrm>
        </p:spPr>
        <p:txBody>
          <a:bodyPr/>
          <a:lstStyle>
            <a:lvl1pPr marL="0" indent="0">
              <a:buNone/>
              <a:defRPr sz="1400"/>
            </a:lvl1pPr>
            <a:lvl2pPr marL="203774" indent="0">
              <a:buNone/>
              <a:defRPr sz="1200"/>
            </a:lvl2pPr>
            <a:lvl3pPr marL="407548" indent="0">
              <a:buNone/>
              <a:defRPr sz="1100"/>
            </a:lvl3pPr>
            <a:lvl4pPr marL="611322" indent="0">
              <a:buNone/>
              <a:defRPr sz="900"/>
            </a:lvl4pPr>
            <a:lvl5pPr marL="815096" indent="0">
              <a:buNone/>
              <a:defRPr sz="900"/>
            </a:lvl5pPr>
            <a:lvl6pPr marL="1018870" indent="0">
              <a:buNone/>
              <a:defRPr sz="900"/>
            </a:lvl6pPr>
            <a:lvl7pPr marL="1222644" indent="0">
              <a:buNone/>
              <a:defRPr sz="900"/>
            </a:lvl7pPr>
            <a:lvl8pPr marL="1426418" indent="0">
              <a:buNone/>
              <a:defRPr sz="900"/>
            </a:lvl8pPr>
            <a:lvl9pPr marL="1630192" indent="0">
              <a:buNone/>
              <a:defRPr sz="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1137" y="2289817"/>
            <a:ext cx="2085023" cy="343372"/>
          </a:xfrm>
        </p:spPr>
        <p:txBody>
          <a:bodyPr/>
          <a:lstStyle>
            <a:lvl1pPr marL="0" indent="0">
              <a:buNone/>
              <a:defRPr sz="600"/>
            </a:lvl1pPr>
            <a:lvl2pPr marL="203774" indent="0">
              <a:buNone/>
              <a:defRPr sz="500"/>
            </a:lvl2pPr>
            <a:lvl3pPr marL="407548" indent="0">
              <a:buNone/>
              <a:defRPr sz="400"/>
            </a:lvl3pPr>
            <a:lvl4pPr marL="611322" indent="0">
              <a:buNone/>
              <a:defRPr sz="400"/>
            </a:lvl4pPr>
            <a:lvl5pPr marL="815096" indent="0">
              <a:buNone/>
              <a:defRPr sz="400"/>
            </a:lvl5pPr>
            <a:lvl6pPr marL="1018870" indent="0">
              <a:buNone/>
              <a:defRPr sz="400"/>
            </a:lvl6pPr>
            <a:lvl7pPr marL="1222644" indent="0">
              <a:buNone/>
              <a:defRPr sz="400"/>
            </a:lvl7pPr>
            <a:lvl8pPr marL="1426418" indent="0">
              <a:buNone/>
              <a:defRPr sz="400"/>
            </a:lvl8pPr>
            <a:lvl9pPr marL="1630192" indent="0">
              <a:buNone/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C386-5DDE-4160-BC93-C7CD64DB7514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71F68-D41F-4611-AEAC-AE458DF00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413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752" y="117168"/>
            <a:ext cx="3127534" cy="487627"/>
          </a:xfrm>
          <a:prstGeom prst="rect">
            <a:avLst/>
          </a:prstGeom>
        </p:spPr>
        <p:txBody>
          <a:bodyPr vert="horz" lIns="40755" tIns="20377" rIns="40755" bIns="2037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752" y="682680"/>
            <a:ext cx="3127534" cy="1930868"/>
          </a:xfrm>
          <a:prstGeom prst="rect">
            <a:avLst/>
          </a:prstGeom>
        </p:spPr>
        <p:txBody>
          <a:bodyPr vert="horz" lIns="40755" tIns="20377" rIns="40755" bIns="2037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752" y="2711750"/>
            <a:ext cx="810842" cy="155770"/>
          </a:xfrm>
          <a:prstGeom prst="rect">
            <a:avLst/>
          </a:prstGeom>
        </p:spPr>
        <p:txBody>
          <a:bodyPr vert="horz" lIns="40755" tIns="20377" rIns="40755" bIns="20377" rtlCol="0" anchor="ctr"/>
          <a:lstStyle>
            <a:lvl1pPr algn="l">
              <a:defRPr sz="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AC386-5DDE-4160-BC93-C7CD64DB7514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7306" y="2711750"/>
            <a:ext cx="1100429" cy="155770"/>
          </a:xfrm>
          <a:prstGeom prst="rect">
            <a:avLst/>
          </a:prstGeom>
        </p:spPr>
        <p:txBody>
          <a:bodyPr vert="horz" lIns="40755" tIns="20377" rIns="40755" bIns="20377" rtlCol="0" anchor="ctr"/>
          <a:lstStyle>
            <a:lvl1pPr algn="ctr">
              <a:defRPr sz="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490444" y="2711750"/>
            <a:ext cx="810842" cy="155770"/>
          </a:xfrm>
          <a:prstGeom prst="rect">
            <a:avLst/>
          </a:prstGeom>
        </p:spPr>
        <p:txBody>
          <a:bodyPr vert="horz" lIns="40755" tIns="20377" rIns="40755" bIns="20377" rtlCol="0" anchor="ctr"/>
          <a:lstStyle>
            <a:lvl1pPr algn="r">
              <a:defRPr sz="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71F68-D41F-4611-AEAC-AE458DF00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383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07548" rtl="0" eaLnBrk="1" latinLnBrk="0" hangingPunct="1">
        <a:spcBef>
          <a:spcPct val="0"/>
        </a:spcBef>
        <a:buNone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2831" indent="-152831" algn="l" defTabSz="407548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31133" indent="-127359" algn="l" defTabSz="407548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09435" indent="-101887" algn="l" defTabSz="407548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713209" indent="-101887" algn="l" defTabSz="407548" rtl="0" eaLnBrk="1" latinLnBrk="0" hangingPunct="1">
        <a:spcBef>
          <a:spcPct val="20000"/>
        </a:spcBef>
        <a:buFont typeface="Arial" panose="020B0604020202020204" pitchFamily="34" charset="0"/>
        <a:buChar char="–"/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16983" indent="-101887" algn="l" defTabSz="407548" rtl="0" eaLnBrk="1" latinLnBrk="0" hangingPunct="1">
        <a:spcBef>
          <a:spcPct val="20000"/>
        </a:spcBef>
        <a:buFont typeface="Arial" panose="020B0604020202020204" pitchFamily="34" charset="0"/>
        <a:buChar char="»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20757" indent="-101887" algn="l" defTabSz="407548" rtl="0" eaLnBrk="1" latinLnBrk="0" hangingPunct="1">
        <a:spcBef>
          <a:spcPct val="2000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24531" indent="-101887" algn="l" defTabSz="407548" rtl="0" eaLnBrk="1" latinLnBrk="0" hangingPunct="1">
        <a:spcBef>
          <a:spcPct val="2000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528305" indent="-101887" algn="l" defTabSz="407548" rtl="0" eaLnBrk="1" latinLnBrk="0" hangingPunct="1">
        <a:spcBef>
          <a:spcPct val="2000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732079" indent="-101887" algn="l" defTabSz="407548" rtl="0" eaLnBrk="1" latinLnBrk="0" hangingPunct="1">
        <a:spcBef>
          <a:spcPct val="2000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7548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03774" algn="l" defTabSz="407548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2pPr>
      <a:lvl3pPr marL="407548" algn="l" defTabSz="407548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611322" algn="l" defTabSz="407548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815096" algn="l" defTabSz="407548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1018870" algn="l" defTabSz="407548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222644" algn="l" defTabSz="407548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426418" algn="l" defTabSz="407548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630192" algn="l" defTabSz="407548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6376290"/>
              </p:ext>
            </p:extLst>
          </p:nvPr>
        </p:nvGraphicFramePr>
        <p:xfrm>
          <a:off x="-1" y="0"/>
          <a:ext cx="3475039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482829" y="431682"/>
            <a:ext cx="457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***</a:t>
            </a:r>
            <a:endParaRPr lang="en-US" b="1" dirty="0"/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27406D86-5ED5-4254-9A37-8B1C930231AC}"/>
              </a:ext>
            </a:extLst>
          </p:cNvPr>
          <p:cNvSpPr/>
          <p:nvPr/>
        </p:nvSpPr>
        <p:spPr>
          <a:xfrm>
            <a:off x="0" y="2327200"/>
            <a:ext cx="3475038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Supplementary Figure </a:t>
            </a:r>
            <a:r>
              <a:rPr lang="en-US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1: PD-L1 Immunohistochemistry (E1L3N clone). </a:t>
            </a:r>
            <a:r>
              <a:rPr lang="en-US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Comparative PD-L1 immunohistochemistry results (CPS) scores have been depicted for 9p24.1 amplified (n=8) and non-amplified cases (n=74).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5547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42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Mayo Clinic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Gupta, Sounak, M.B.B.S., Ph.D.</dc:creator>
  <cp:lastModifiedBy>Gupta, Sounak, M.B.B.S., Ph.D.</cp:lastModifiedBy>
  <cp:revision>2</cp:revision>
  <dcterms:created xsi:type="dcterms:W3CDTF">2020-01-06T18:11:53Z</dcterms:created>
  <dcterms:modified xsi:type="dcterms:W3CDTF">2020-03-31T11:57:27Z</dcterms:modified>
</cp:coreProperties>
</file>