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196850393700793E-2"/>
          <c:y val="5.1400554097404488E-2"/>
          <c:w val="0.700137357830271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WDR74</c:v>
                </c:pt>
              </c:strCache>
            </c:strRef>
          </c:tx>
          <c:invertIfNegative val="0"/>
          <c:val>
            <c:numRef>
              <c:f>Sheet1!$B$3:$E$3</c:f>
              <c:numCache>
                <c:formatCode>#,##0.0</c:formatCode>
                <c:ptCount val="4"/>
                <c:pt idx="0">
                  <c:v>8.8235294117647047</c:v>
                </c:pt>
                <c:pt idx="1">
                  <c:v>19.402985074626866</c:v>
                </c:pt>
                <c:pt idx="2">
                  <c:v>15.625</c:v>
                </c:pt>
                <c:pt idx="3">
                  <c:v>21.917808219178081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LEPROTL1</c:v>
                </c:pt>
              </c:strCache>
            </c:strRef>
          </c:tx>
          <c:invertIfNegative val="0"/>
          <c:val>
            <c:numRef>
              <c:f>Sheet1!$B$4:$E$4</c:f>
              <c:numCache>
                <c:formatCode>#,##0.0</c:formatCode>
                <c:ptCount val="4"/>
                <c:pt idx="0">
                  <c:v>17.647058823529409</c:v>
                </c:pt>
                <c:pt idx="1">
                  <c:v>19.402985074626866</c:v>
                </c:pt>
                <c:pt idx="2">
                  <c:v>29.6875</c:v>
                </c:pt>
                <c:pt idx="3">
                  <c:v>20.547945205479454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TBC1D12</c:v>
                </c:pt>
              </c:strCache>
            </c:strRef>
          </c:tx>
          <c:invertIfNegative val="0"/>
          <c:val>
            <c:numRef>
              <c:f>Sheet1!$B$5:$E$5</c:f>
              <c:numCache>
                <c:formatCode>#,##0.0</c:formatCode>
                <c:ptCount val="4"/>
                <c:pt idx="0">
                  <c:v>20.588235294117645</c:v>
                </c:pt>
                <c:pt idx="1">
                  <c:v>17.910447761194028</c:v>
                </c:pt>
                <c:pt idx="2">
                  <c:v>30.46875</c:v>
                </c:pt>
                <c:pt idx="3">
                  <c:v>26.027397260273972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PLEKHS1</c:v>
                </c:pt>
              </c:strCache>
            </c:strRef>
          </c:tx>
          <c:invertIfNegative val="0"/>
          <c:val>
            <c:numRef>
              <c:f>Sheet1!$B$6:$E$6</c:f>
              <c:numCache>
                <c:formatCode>#,##0.0</c:formatCode>
                <c:ptCount val="4"/>
                <c:pt idx="0">
                  <c:v>41.17647058823529</c:v>
                </c:pt>
                <c:pt idx="1">
                  <c:v>28.35820895522388</c:v>
                </c:pt>
                <c:pt idx="2">
                  <c:v>42.1875</c:v>
                </c:pt>
                <c:pt idx="3">
                  <c:v>41.095890410958908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GPR126</c:v>
                </c:pt>
              </c:strCache>
            </c:strRef>
          </c:tx>
          <c:invertIfNegative val="0"/>
          <c:val>
            <c:numRef>
              <c:f>Sheet1!$B$7:$E$7</c:f>
              <c:numCache>
                <c:formatCode>#,##0.0</c:formatCode>
                <c:ptCount val="4"/>
                <c:pt idx="0">
                  <c:v>29.411764705882351</c:v>
                </c:pt>
                <c:pt idx="1">
                  <c:v>38.805970149253731</c:v>
                </c:pt>
                <c:pt idx="2">
                  <c:v>64.84375</c:v>
                </c:pt>
                <c:pt idx="3">
                  <c:v>56.164383561643838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94880"/>
        <c:axId val="180796416"/>
      </c:barChart>
      <c:catAx>
        <c:axId val="18079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96416"/>
        <c:crosses val="autoZero"/>
        <c:auto val="1"/>
        <c:lblAlgn val="ctr"/>
        <c:lblOffset val="100"/>
        <c:noMultiLvlLbl val="0"/>
      </c:catAx>
      <c:valAx>
        <c:axId val="180796416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8079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8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5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5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4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5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2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5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66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52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1AAF-10DB-4843-A3A8-ED99C3A5F85E}" type="datetimeFigureOut">
              <a:rPr lang="en-GB" smtClean="0"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E794-B3B4-4DBB-BD9C-7B3C7F0AB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612" y="508030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Figure S1.  </a:t>
            </a:r>
            <a:r>
              <a:rPr lang="en-GB" i="1" dirty="0" smtClean="0"/>
              <a:t>Recurrent non-coding mutation </a:t>
            </a:r>
            <a:r>
              <a:rPr lang="en-GB" i="1" dirty="0"/>
              <a:t>frequencies across NMIBC risk groups and MIBC. 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1272"/>
              </p:ext>
            </p:extLst>
          </p:nvPr>
        </p:nvGraphicFramePr>
        <p:xfrm>
          <a:off x="1115616" y="1340768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58759" y="5212109"/>
            <a:ext cx="47525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LR-NMIBC  IR-NMIBC  HR-NMIBC      MIBC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117525" y="3197005"/>
            <a:ext cx="17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% cases mutated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00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5904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Figure S2.  GPR126 and PLEKHS1 gene expression in </a:t>
            </a:r>
            <a:r>
              <a:rPr lang="en-GB" i="1" dirty="0" err="1" smtClean="0"/>
              <a:t>wt</a:t>
            </a:r>
            <a:r>
              <a:rPr lang="en-GB" i="1" dirty="0" smtClean="0"/>
              <a:t> and mutant tumours and grade 1 and grade 3 disease. </a:t>
            </a:r>
            <a:endParaRPr lang="en-GB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1"/>
          <a:stretch/>
        </p:blipFill>
        <p:spPr>
          <a:xfrm>
            <a:off x="990800" y="1340768"/>
            <a:ext cx="7068277" cy="495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1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1813" y="0"/>
            <a:ext cx="8226509" cy="6605466"/>
            <a:chOff x="298439" y="56645"/>
            <a:chExt cx="8226509" cy="660546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" t="2711" r="7675" b="4319"/>
            <a:stretch/>
          </p:blipFill>
          <p:spPr bwMode="auto">
            <a:xfrm>
              <a:off x="5493270" y="4476023"/>
              <a:ext cx="3031678" cy="218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2" t="2583" r="6115" b="6180"/>
            <a:stretch/>
          </p:blipFill>
          <p:spPr bwMode="auto">
            <a:xfrm>
              <a:off x="960991" y="2133912"/>
              <a:ext cx="2846348" cy="1998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8" t="2584" r="4207" b="3996"/>
            <a:stretch/>
          </p:blipFill>
          <p:spPr bwMode="auto">
            <a:xfrm>
              <a:off x="899592" y="4360157"/>
              <a:ext cx="3240360" cy="2244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5626581" y="56645"/>
              <a:ext cx="2863218" cy="1948239"/>
              <a:chOff x="-284723" y="591605"/>
              <a:chExt cx="5497090" cy="3917515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89" t="3310" r="10305" b="7317"/>
              <a:stretch/>
            </p:blipFill>
            <p:spPr bwMode="auto">
              <a:xfrm>
                <a:off x="-284723" y="620688"/>
                <a:ext cx="5497090" cy="3888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665632" y="591605"/>
                <a:ext cx="92525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GPR126</a:t>
                </a:r>
                <a:endParaRPr lang="en-GB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715223" y="2143065"/>
              <a:ext cx="2787549" cy="2088232"/>
              <a:chOff x="759125" y="2795011"/>
              <a:chExt cx="3680603" cy="2840914"/>
            </a:xfrm>
          </p:grpSpPr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07" t="2287" r="5863" b="4443"/>
              <a:stretch/>
            </p:blipFill>
            <p:spPr bwMode="auto">
              <a:xfrm>
                <a:off x="759125" y="3094893"/>
                <a:ext cx="3680603" cy="2541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2339752" y="2795011"/>
                <a:ext cx="81945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PLEKHS1</a:t>
                </a:r>
                <a:endParaRPr lang="en-GB" sz="1400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86635" y="4597949"/>
              <a:ext cx="891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WDR74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9983" y="1958399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TBC1D12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223" y="4393839"/>
              <a:ext cx="1109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LEPROTL1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439" y="825704"/>
              <a:ext cx="51948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/>
                <a:t>Figure S3.  Isoform usage in wild type and mutant UBCs.  Isoforms are clustered on the x-axis and UBCs on the y-axis.  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64904"/>
            <a:ext cx="662552" cy="11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672" y="8367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Figure </a:t>
            </a:r>
            <a:r>
              <a:rPr lang="en-GB" i="1" dirty="0" smtClean="0"/>
              <a:t>S4.  </a:t>
            </a:r>
            <a:r>
              <a:rPr lang="en-GB" i="1" dirty="0"/>
              <a:t>Occurrence of common mutations in </a:t>
            </a:r>
            <a:r>
              <a:rPr lang="en-GB" i="1" dirty="0" smtClean="0"/>
              <a:t>302 </a:t>
            </a:r>
            <a:r>
              <a:rPr lang="en-GB" i="1" dirty="0"/>
              <a:t>UBCs.  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2" b="16337"/>
          <a:stretch/>
        </p:blipFill>
        <p:spPr bwMode="auto">
          <a:xfrm>
            <a:off x="1547664" y="1844824"/>
            <a:ext cx="54847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8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Ward</dc:creator>
  <cp:lastModifiedBy>Douglas Ward</cp:lastModifiedBy>
  <cp:revision>10</cp:revision>
  <cp:lastPrinted>2019-07-31T09:43:22Z</cp:lastPrinted>
  <dcterms:created xsi:type="dcterms:W3CDTF">2019-07-11T16:27:25Z</dcterms:created>
  <dcterms:modified xsi:type="dcterms:W3CDTF">2019-08-02T10:40:47Z</dcterms:modified>
</cp:coreProperties>
</file>