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9196850393700793E-2"/>
          <c:y val="5.1400554097404488E-2"/>
          <c:w val="0.7001373578302712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WDR74</c:v>
                </c:pt>
              </c:strCache>
            </c:strRef>
          </c:tx>
          <c:invertIfNegative val="0"/>
          <c:val>
            <c:numRef>
              <c:f>Sheet1!$B$3:$E$3</c:f>
              <c:numCache>
                <c:formatCode>#,##0.0</c:formatCode>
                <c:ptCount val="4"/>
                <c:pt idx="0">
                  <c:v>8.8235294117647047</c:v>
                </c:pt>
                <c:pt idx="1">
                  <c:v>19.402985074626866</c:v>
                </c:pt>
                <c:pt idx="2">
                  <c:v>15.625</c:v>
                </c:pt>
                <c:pt idx="3">
                  <c:v>21.917808219178081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LEPROTL1</c:v>
                </c:pt>
              </c:strCache>
            </c:strRef>
          </c:tx>
          <c:invertIfNegative val="0"/>
          <c:val>
            <c:numRef>
              <c:f>Sheet1!$B$4:$E$4</c:f>
              <c:numCache>
                <c:formatCode>#,##0.0</c:formatCode>
                <c:ptCount val="4"/>
                <c:pt idx="0">
                  <c:v>17.647058823529409</c:v>
                </c:pt>
                <c:pt idx="1">
                  <c:v>19.402985074626866</c:v>
                </c:pt>
                <c:pt idx="2">
                  <c:v>29.6875</c:v>
                </c:pt>
                <c:pt idx="3">
                  <c:v>20.547945205479454</c:v>
                </c:pt>
              </c:numCache>
            </c:numRef>
          </c:val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TBC1D12</c:v>
                </c:pt>
              </c:strCache>
            </c:strRef>
          </c:tx>
          <c:invertIfNegative val="0"/>
          <c:val>
            <c:numRef>
              <c:f>Sheet1!$B$5:$E$5</c:f>
              <c:numCache>
                <c:formatCode>#,##0.0</c:formatCode>
                <c:ptCount val="4"/>
                <c:pt idx="0">
                  <c:v>20.588235294117645</c:v>
                </c:pt>
                <c:pt idx="1">
                  <c:v>17.910447761194028</c:v>
                </c:pt>
                <c:pt idx="2">
                  <c:v>30.46875</c:v>
                </c:pt>
                <c:pt idx="3">
                  <c:v>26.027397260273972</c:v>
                </c:pt>
              </c:numCache>
            </c:numRef>
          </c:val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PLEKHS1</c:v>
                </c:pt>
              </c:strCache>
            </c:strRef>
          </c:tx>
          <c:invertIfNegative val="0"/>
          <c:val>
            <c:numRef>
              <c:f>Sheet1!$B$6:$E$6</c:f>
              <c:numCache>
                <c:formatCode>#,##0.0</c:formatCode>
                <c:ptCount val="4"/>
                <c:pt idx="0">
                  <c:v>41.17647058823529</c:v>
                </c:pt>
                <c:pt idx="1">
                  <c:v>28.35820895522388</c:v>
                </c:pt>
                <c:pt idx="2">
                  <c:v>42.1875</c:v>
                </c:pt>
                <c:pt idx="3">
                  <c:v>41.095890410958908</c:v>
                </c:pt>
              </c:numCache>
            </c:numRef>
          </c:val>
        </c:ser>
        <c:ser>
          <c:idx val="4"/>
          <c:order val="4"/>
          <c:tx>
            <c:strRef>
              <c:f>Sheet1!$A$7</c:f>
              <c:strCache>
                <c:ptCount val="1"/>
                <c:pt idx="0">
                  <c:v>GPR126</c:v>
                </c:pt>
              </c:strCache>
            </c:strRef>
          </c:tx>
          <c:invertIfNegative val="0"/>
          <c:val>
            <c:numRef>
              <c:f>Sheet1!$B$7:$E$7</c:f>
              <c:numCache>
                <c:formatCode>#,##0.0</c:formatCode>
                <c:ptCount val="4"/>
                <c:pt idx="0">
                  <c:v>29.411764705882351</c:v>
                </c:pt>
                <c:pt idx="1">
                  <c:v>38.805970149253731</c:v>
                </c:pt>
                <c:pt idx="2">
                  <c:v>64.84375</c:v>
                </c:pt>
                <c:pt idx="3">
                  <c:v>56.164383561643838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794880"/>
        <c:axId val="180796416"/>
      </c:barChart>
      <c:catAx>
        <c:axId val="180794880"/>
        <c:scaling>
          <c:orientation val="minMax"/>
        </c:scaling>
        <c:delete val="0"/>
        <c:axPos val="b"/>
        <c:majorTickMark val="out"/>
        <c:minorTickMark val="none"/>
        <c:tickLblPos val="nextTo"/>
        <c:crossAx val="180796416"/>
        <c:crosses val="autoZero"/>
        <c:auto val="1"/>
        <c:lblAlgn val="ctr"/>
        <c:lblOffset val="100"/>
        <c:noMultiLvlLbl val="0"/>
      </c:catAx>
      <c:valAx>
        <c:axId val="180796416"/>
        <c:scaling>
          <c:orientation val="minMax"/>
        </c:scaling>
        <c:delete val="0"/>
        <c:axPos val="l"/>
        <c:numFmt formatCode="#,##0.0" sourceLinked="1"/>
        <c:majorTickMark val="out"/>
        <c:minorTickMark val="none"/>
        <c:tickLblPos val="nextTo"/>
        <c:crossAx val="1807948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1AAF-10DB-4843-A3A8-ED99C3A5F85E}" type="datetimeFigureOut">
              <a:rPr lang="en-GB" smtClean="0"/>
              <a:t>02/08/2019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E794-B3B4-4DBB-BD9C-7B3C7F0AB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084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1AAF-10DB-4843-A3A8-ED99C3A5F85E}" type="datetimeFigureOut">
              <a:rPr lang="en-GB" smtClean="0"/>
              <a:t>02/08/2019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E794-B3B4-4DBB-BD9C-7B3C7F0AB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458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1AAF-10DB-4843-A3A8-ED99C3A5F85E}" type="datetimeFigureOut">
              <a:rPr lang="en-GB" smtClean="0"/>
              <a:t>02/08/2019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E794-B3B4-4DBB-BD9C-7B3C7F0AB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759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1AAF-10DB-4843-A3A8-ED99C3A5F85E}" type="datetimeFigureOut">
              <a:rPr lang="en-GB" smtClean="0"/>
              <a:t>02/08/2019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E794-B3B4-4DBB-BD9C-7B3C7F0AB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049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1AAF-10DB-4843-A3A8-ED99C3A5F85E}" type="datetimeFigureOut">
              <a:rPr lang="en-GB" smtClean="0"/>
              <a:t>02/08/2019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E794-B3B4-4DBB-BD9C-7B3C7F0AB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451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1AAF-10DB-4843-A3A8-ED99C3A5F85E}" type="datetimeFigureOut">
              <a:rPr lang="en-GB" smtClean="0"/>
              <a:t>02/08/2019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E794-B3B4-4DBB-BD9C-7B3C7F0AB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625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1AAF-10DB-4843-A3A8-ED99C3A5F85E}" type="datetimeFigureOut">
              <a:rPr lang="en-GB" smtClean="0"/>
              <a:t>02/08/2019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E794-B3B4-4DBB-BD9C-7B3C7F0AB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1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1AAF-10DB-4843-A3A8-ED99C3A5F85E}" type="datetimeFigureOut">
              <a:rPr lang="en-GB" smtClean="0"/>
              <a:t>02/08/2019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E794-B3B4-4DBB-BD9C-7B3C7F0AB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889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1AAF-10DB-4843-A3A8-ED99C3A5F85E}" type="datetimeFigureOut">
              <a:rPr lang="en-GB" smtClean="0"/>
              <a:t>02/08/2019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E794-B3B4-4DBB-BD9C-7B3C7F0AB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550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1AAF-10DB-4843-A3A8-ED99C3A5F85E}" type="datetimeFigureOut">
              <a:rPr lang="en-GB" smtClean="0"/>
              <a:t>02/08/2019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E794-B3B4-4DBB-BD9C-7B3C7F0AB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660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1AAF-10DB-4843-A3A8-ED99C3A5F85E}" type="datetimeFigureOut">
              <a:rPr lang="en-GB" smtClean="0"/>
              <a:t>02/08/2019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E794-B3B4-4DBB-BD9C-7B3C7F0AB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52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F1AAF-10DB-4843-A3A8-ED99C3A5F85E}" type="datetimeFigureOut">
              <a:rPr lang="en-GB" smtClean="0"/>
              <a:t>02/08/2019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8E794-B3B4-4DBB-BD9C-7B3C7F0AB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50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612" y="508030"/>
            <a:ext cx="8964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/>
              <a:t>Figure S1.  </a:t>
            </a:r>
            <a:r>
              <a:rPr lang="en-GB" i="1" dirty="0" smtClean="0"/>
              <a:t>Recurrent non-coding mutation </a:t>
            </a:r>
            <a:r>
              <a:rPr lang="en-GB" i="1" dirty="0"/>
              <a:t>frequencies across NMIBC risk groups and MIBC. </a:t>
            </a:r>
            <a:endParaRPr lang="en-GB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41272"/>
              </p:ext>
            </p:extLst>
          </p:nvPr>
        </p:nvGraphicFramePr>
        <p:xfrm>
          <a:off x="1115616" y="1340768"/>
          <a:ext cx="619268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658759" y="5212109"/>
            <a:ext cx="475252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LR-NMIBC  IR-NMIBC  HR-NMIBC      MIBC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 rot="16200000">
            <a:off x="117525" y="3197005"/>
            <a:ext cx="1757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% cases mutated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1008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590487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Figure S2.  GPR126 and PLEKHS1 gene expression in </a:t>
            </a:r>
            <a:r>
              <a:rPr lang="en-GB" i="1" dirty="0" err="1" smtClean="0"/>
              <a:t>wt</a:t>
            </a:r>
            <a:r>
              <a:rPr lang="en-GB" i="1" dirty="0" smtClean="0"/>
              <a:t> and mutant tumours and grade 1 and grade 3 disease. </a:t>
            </a:r>
            <a:endParaRPr lang="en-GB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1"/>
          <a:stretch/>
        </p:blipFill>
        <p:spPr>
          <a:xfrm>
            <a:off x="990800" y="1340768"/>
            <a:ext cx="7068277" cy="495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416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01813" y="0"/>
            <a:ext cx="8226509" cy="6605466"/>
            <a:chOff x="298439" y="56645"/>
            <a:chExt cx="8226509" cy="6605466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85" t="2711" r="7675" b="4319"/>
            <a:stretch/>
          </p:blipFill>
          <p:spPr bwMode="auto">
            <a:xfrm>
              <a:off x="5493270" y="4476023"/>
              <a:ext cx="3031678" cy="2186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2" t="2583" r="6115" b="6180"/>
            <a:stretch/>
          </p:blipFill>
          <p:spPr bwMode="auto">
            <a:xfrm>
              <a:off x="960991" y="2133912"/>
              <a:ext cx="2846348" cy="1998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6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38" t="2584" r="4207" b="3996"/>
            <a:stretch/>
          </p:blipFill>
          <p:spPr bwMode="auto">
            <a:xfrm>
              <a:off x="899592" y="4360157"/>
              <a:ext cx="3240360" cy="2244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oup 7"/>
            <p:cNvGrpSpPr/>
            <p:nvPr/>
          </p:nvGrpSpPr>
          <p:grpSpPr>
            <a:xfrm>
              <a:off x="5626581" y="56645"/>
              <a:ext cx="2863218" cy="1948239"/>
              <a:chOff x="-284723" y="591605"/>
              <a:chExt cx="5497090" cy="3917515"/>
            </a:xfrm>
          </p:grpSpPr>
          <p:pic>
            <p:nvPicPr>
              <p:cNvPr id="16" name="Picture 2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989" t="3310" r="10305" b="7317"/>
              <a:stretch/>
            </p:blipFill>
            <p:spPr bwMode="auto">
              <a:xfrm>
                <a:off x="-284723" y="620688"/>
                <a:ext cx="5497090" cy="38884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" name="TextBox 16"/>
              <p:cNvSpPr txBox="1"/>
              <p:nvPr/>
            </p:nvSpPr>
            <p:spPr>
              <a:xfrm>
                <a:off x="2665632" y="591605"/>
                <a:ext cx="925253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GPR126</a:t>
                </a:r>
                <a:endParaRPr lang="en-GB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5715223" y="2143065"/>
              <a:ext cx="2787549" cy="2088232"/>
              <a:chOff x="759125" y="2795011"/>
              <a:chExt cx="3680603" cy="2840914"/>
            </a:xfrm>
          </p:grpSpPr>
          <p:pic>
            <p:nvPicPr>
              <p:cNvPr id="14" name="Picture 3"/>
              <p:cNvPicPr>
                <a:picLocks noChangeAspect="1" noChangeArrowheads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307" t="2287" r="5863" b="4443"/>
              <a:stretch/>
            </p:blipFill>
            <p:spPr bwMode="auto">
              <a:xfrm>
                <a:off x="759125" y="3094893"/>
                <a:ext cx="3680603" cy="25410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2339752" y="2795011"/>
                <a:ext cx="819455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GB" sz="1400" dirty="0" smtClean="0"/>
                  <a:t>PLEKHS1</a:t>
                </a:r>
                <a:endParaRPr lang="en-GB" sz="1400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786635" y="4597949"/>
              <a:ext cx="8915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WDR74</a:t>
              </a:r>
              <a:endParaRPr lang="en-GB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69983" y="1958399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TBC1D12</a:t>
              </a:r>
              <a:endParaRPr lang="en-GB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15223" y="4393839"/>
              <a:ext cx="11091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LEPROTL1</a:t>
              </a:r>
              <a:endParaRPr lang="en-GB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8439" y="825704"/>
              <a:ext cx="51948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i="1" dirty="0" smtClean="0"/>
                <a:t>Figure S3.  Isoform usage in wild type and mutant UBCs.  Isoforms are clustered on the x-axis and UBCs on the y-axis.  </a:t>
              </a: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564904"/>
            <a:ext cx="662552" cy="1172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681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19672" y="836712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/>
              <a:t>Figure </a:t>
            </a:r>
            <a:r>
              <a:rPr lang="en-GB" i="1" dirty="0" smtClean="0"/>
              <a:t>S4.  </a:t>
            </a:r>
            <a:r>
              <a:rPr lang="en-GB" i="1" dirty="0"/>
              <a:t>Occurrence of common mutations in </a:t>
            </a:r>
            <a:r>
              <a:rPr lang="en-GB" i="1" dirty="0" smtClean="0"/>
              <a:t>302 </a:t>
            </a:r>
            <a:r>
              <a:rPr lang="en-GB" i="1" dirty="0"/>
              <a:t>UBCs.  </a:t>
            </a:r>
            <a:endParaRPr lang="en-GB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02" b="16337"/>
          <a:stretch/>
        </p:blipFill>
        <p:spPr bwMode="auto">
          <a:xfrm>
            <a:off x="1547664" y="1844824"/>
            <a:ext cx="5484700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087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82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University of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Douglas Ward</dc:creator>
  <cp:lastModifiedBy>Douglas Ward</cp:lastModifiedBy>
  <cp:revision>10</cp:revision>
  <cp:lastPrinted>2019-07-31T09:43:22Z</cp:lastPrinted>
  <dcterms:created xsi:type="dcterms:W3CDTF">2019-07-11T16:27:25Z</dcterms:created>
  <dcterms:modified xsi:type="dcterms:W3CDTF">2019-08-02T10:40:47Z</dcterms:modified>
</cp:coreProperties>
</file>